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714" r:id="rId1"/>
  </p:sldMasterIdLst>
  <p:notesMasterIdLst>
    <p:notesMasterId r:id="rId29"/>
  </p:notesMasterIdLst>
  <p:sldIdLst>
    <p:sldId id="256" r:id="rId2"/>
    <p:sldId id="296" r:id="rId3"/>
    <p:sldId id="285" r:id="rId4"/>
    <p:sldId id="283" r:id="rId5"/>
    <p:sldId id="284" r:id="rId6"/>
    <p:sldId id="264" r:id="rId7"/>
    <p:sldId id="277" r:id="rId8"/>
    <p:sldId id="267" r:id="rId9"/>
    <p:sldId id="266" r:id="rId10"/>
    <p:sldId id="270" r:id="rId11"/>
    <p:sldId id="271" r:id="rId12"/>
    <p:sldId id="273" r:id="rId13"/>
    <p:sldId id="272" r:id="rId14"/>
    <p:sldId id="274" r:id="rId15"/>
    <p:sldId id="280" r:id="rId16"/>
    <p:sldId id="281" r:id="rId17"/>
    <p:sldId id="286" r:id="rId18"/>
    <p:sldId id="288" r:id="rId19"/>
    <p:sldId id="287" r:id="rId20"/>
    <p:sldId id="289" r:id="rId21"/>
    <p:sldId id="290" r:id="rId22"/>
    <p:sldId id="291" r:id="rId23"/>
    <p:sldId id="293" r:id="rId24"/>
    <p:sldId id="294" r:id="rId25"/>
    <p:sldId id="292" r:id="rId26"/>
    <p:sldId id="295" r:id="rId27"/>
    <p:sldId id="297" r:id="rId2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66"/>
    <a:srgbClr val="CC9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5AE7D7A-4FA1-4DFE-A2E8-297C2E21CBF9}" v="2" dt="2021-08-24T16:49:52.35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8" d="100"/>
          <a:sy n="108" d="100"/>
        </p:scale>
        <p:origin x="678" y="12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35" Type="http://schemas.microsoft.com/office/2015/10/relationships/revisionInfo" Target="revisionInfo.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erry Shannon" userId="zLrZXz07yNsxAb+eXSfUF0NI157lw5xgRr0mWCUAZOY=" providerId="None" clId="Web-{55AE7D7A-4FA1-4DFE-A2E8-297C2E21CBF9}"/>
    <pc:docChg chg="addSld delSld">
      <pc:chgData name="Jerry Shannon" userId="zLrZXz07yNsxAb+eXSfUF0NI157lw5xgRr0mWCUAZOY=" providerId="None" clId="Web-{55AE7D7A-4FA1-4DFE-A2E8-297C2E21CBF9}" dt="2021-08-24T16:49:52.356" v="1"/>
      <pc:docMkLst>
        <pc:docMk/>
      </pc:docMkLst>
      <pc:sldChg chg="new del">
        <pc:chgData name="Jerry Shannon" userId="zLrZXz07yNsxAb+eXSfUF0NI157lw5xgRr0mWCUAZOY=" providerId="None" clId="Web-{55AE7D7A-4FA1-4DFE-A2E8-297C2E21CBF9}" dt="2021-08-24T16:49:52.356" v="1"/>
        <pc:sldMkLst>
          <pc:docMk/>
          <pc:sldMk cId="4093942139" sldId="300"/>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799" cy="4572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4" name="Shape 4"/>
          <p:cNvSpPr txBox="1">
            <a:spLocks noGrp="1"/>
          </p:cNvSpPr>
          <p:nvPr>
            <p:ph type="dt" idx="10"/>
          </p:nvPr>
        </p:nvSpPr>
        <p:spPr>
          <a:xfrm>
            <a:off x="3884612" y="0"/>
            <a:ext cx="2971799" cy="457200"/>
          </a:xfrm>
          <a:prstGeom prst="rect">
            <a:avLst/>
          </a:prstGeom>
          <a:noFill/>
          <a:ln>
            <a:noFill/>
          </a:ln>
        </p:spPr>
        <p:txBody>
          <a:bodyPr lIns="91425" tIns="91425" rIns="91425" bIns="91425" anchor="t" anchorCtr="0"/>
          <a:lstStyle>
            <a:lvl1pPr marL="0" marR="0" lvl="0" indent="0" algn="r"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5" name="Shape 5"/>
          <p:cNvSpPr>
            <a:spLocks noGrp="1" noRot="1" noChangeAspect="1"/>
          </p:cNvSpPr>
          <p:nvPr>
            <p:ph type="sldImg" idx="3"/>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200" b="0" i="0" u="none" strike="noStrike" cap="none">
                <a:solidFill>
                  <a:schemeClr val="dk1"/>
                </a:solidFill>
                <a:latin typeface="Calibri"/>
                <a:ea typeface="Calibri"/>
                <a:cs typeface="Calibri"/>
                <a:sym typeface="Calibri"/>
              </a:defRPr>
            </a:lvl2pPr>
            <a:lvl3pPr marL="914400" marR="0" lvl="2" indent="0" algn="l" rtl="0">
              <a:spcBef>
                <a:spcPts val="0"/>
              </a:spcBef>
              <a:buNone/>
              <a:defRPr sz="1200" b="0" i="0" u="none" strike="noStrike" cap="none">
                <a:solidFill>
                  <a:schemeClr val="dk1"/>
                </a:solidFill>
                <a:latin typeface="Calibri"/>
                <a:ea typeface="Calibri"/>
                <a:cs typeface="Calibri"/>
                <a:sym typeface="Calibri"/>
              </a:defRPr>
            </a:lvl3pPr>
            <a:lvl4pPr marL="1371600" marR="0" lvl="3" indent="0" algn="l" rtl="0">
              <a:spcBef>
                <a:spcPts val="0"/>
              </a:spcBef>
              <a:buNone/>
              <a:defRPr sz="1200" b="0" i="0" u="none" strike="noStrike" cap="none">
                <a:solidFill>
                  <a:schemeClr val="dk1"/>
                </a:solidFill>
                <a:latin typeface="Calibri"/>
                <a:ea typeface="Calibri"/>
                <a:cs typeface="Calibri"/>
                <a:sym typeface="Calibri"/>
              </a:defRPr>
            </a:lvl4pPr>
            <a:lvl5pPr marL="1828800" marR="0" lvl="4" indent="0" algn="l" rtl="0">
              <a:spcBef>
                <a:spcPts val="0"/>
              </a:spcBef>
              <a:buNone/>
              <a:defRPr sz="1200" b="0" i="0" u="none" strike="noStrike" cap="none">
                <a:solidFill>
                  <a:schemeClr val="dk1"/>
                </a:solidFill>
                <a:latin typeface="Calibri"/>
                <a:ea typeface="Calibri"/>
                <a:cs typeface="Calibri"/>
                <a:sym typeface="Calibri"/>
              </a:defRPr>
            </a:lvl5pPr>
            <a:lvl6pPr marL="2286000" marR="0" lvl="5" indent="0" algn="l" rtl="0">
              <a:spcBef>
                <a:spcPts val="0"/>
              </a:spcBef>
              <a:buNone/>
              <a:defRPr sz="1200" b="0" i="0" u="none" strike="noStrike" cap="none">
                <a:solidFill>
                  <a:schemeClr val="dk1"/>
                </a:solidFill>
                <a:latin typeface="Calibri"/>
                <a:ea typeface="Calibri"/>
                <a:cs typeface="Calibri"/>
                <a:sym typeface="Calibri"/>
              </a:defRPr>
            </a:lvl6pPr>
            <a:lvl7pPr marL="2743200" marR="0" lvl="6" indent="0" algn="l" rtl="0">
              <a:spcBef>
                <a:spcPts val="0"/>
              </a:spcBef>
              <a:buNone/>
              <a:defRPr sz="1200" b="0" i="0" u="none" strike="noStrike" cap="none">
                <a:solidFill>
                  <a:schemeClr val="dk1"/>
                </a:solidFill>
                <a:latin typeface="Calibri"/>
                <a:ea typeface="Calibri"/>
                <a:cs typeface="Calibri"/>
                <a:sym typeface="Calibri"/>
              </a:defRPr>
            </a:lvl7pPr>
            <a:lvl8pPr marL="3200400" marR="0" lvl="7" indent="0" algn="l" rtl="0">
              <a:spcBef>
                <a:spcPts val="0"/>
              </a:spcBef>
              <a:buNone/>
              <a:defRPr sz="1200" b="0" i="0" u="none" strike="noStrike" cap="none">
                <a:solidFill>
                  <a:schemeClr val="dk1"/>
                </a:solidFill>
                <a:latin typeface="Calibri"/>
                <a:ea typeface="Calibri"/>
                <a:cs typeface="Calibri"/>
                <a:sym typeface="Calibri"/>
              </a:defRPr>
            </a:lvl8pPr>
            <a:lvl9pPr marL="3657600" marR="0" lvl="8" indent="0" algn="l" rtl="0">
              <a:spcBef>
                <a:spcPts val="0"/>
              </a:spcBef>
              <a:buNone/>
              <a:defRPr sz="1200" b="0" i="0" u="none" strike="noStrike" cap="none">
                <a:solidFill>
                  <a:schemeClr val="dk1"/>
                </a:solidFill>
                <a:latin typeface="Calibri"/>
                <a:ea typeface="Calibri"/>
                <a:cs typeface="Calibri"/>
                <a:sym typeface="Calibri"/>
              </a:defRPr>
            </a:lvl9pPr>
          </a:lstStyle>
          <a:p>
            <a:endParaRPr/>
          </a:p>
        </p:txBody>
      </p:sp>
      <p:sp>
        <p:nvSpPr>
          <p:cNvPr id="7" name="Shape 7"/>
          <p:cNvSpPr txBox="1">
            <a:spLocks noGrp="1"/>
          </p:cNvSpPr>
          <p:nvPr>
            <p:ph type="ftr" idx="11"/>
          </p:nvPr>
        </p:nvSpPr>
        <p:spPr>
          <a:xfrm>
            <a:off x="0" y="8685213"/>
            <a:ext cx="2971799" cy="457200"/>
          </a:xfrm>
          <a:prstGeom prst="rect">
            <a:avLst/>
          </a:prstGeom>
          <a:noFill/>
          <a:ln>
            <a:noFill/>
          </a:ln>
        </p:spPr>
        <p:txBody>
          <a:bodyPr lIns="91425" tIns="91425" rIns="91425" bIns="91425" anchor="b" anchorCtr="0"/>
          <a:lstStyle>
            <a:lvl1pPr marL="0" marR="0" lvl="0" indent="0" algn="l"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8" name="Shape 8"/>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Calibri"/>
                <a:ea typeface="Calibri"/>
                <a:cs typeface="Calibri"/>
                <a:sym typeface="Calibri"/>
              </a:rPr>
              <a:t>‹#›</a:t>
            </a:fld>
            <a:endParaRPr lang="en-US"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Shape 8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86" name="Shape 86"/>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p:txBody>
      </p:sp>
      <p:sp>
        <p:nvSpPr>
          <p:cNvPr id="87" name="Shape 87"/>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1</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Shape 19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97" name="Shape 197"/>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p:txBody>
      </p:sp>
      <p:sp>
        <p:nvSpPr>
          <p:cNvPr id="198" name="Shape 198"/>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10</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Shape 2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04" name="Shape 204"/>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Prior to the 1950s, geography was largely a descriptive science: cataloguing the attributes of particular places</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Quantitative revolution started in response to widespread criticism of the discipline, closing of the Harvard Dept. in 1948</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Move to find regular laws that governed spatial behavior</a:t>
            </a: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CENTRAL PLACE THEORY is one example or Thunen rings modeling land use</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Seeking predictable patterns for how places develop</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p:txBody>
      </p:sp>
      <p:sp>
        <p:nvSpPr>
          <p:cNvPr id="205" name="Shape 205"/>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11</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Shape 22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22" name="Shape 222"/>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Critiques by critical geographers such as David Harvey, saying that these approaches treat as natural laws what are really social processes</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Do cities develop this way naturally, or is this just how captialist cities work  to produce profit? A need to question supposedly objective approaches for the politics at play.</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p:txBody>
      </p:sp>
      <p:sp>
        <p:nvSpPr>
          <p:cNvPr id="223" name="Shape 223"/>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12</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Shape 21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12" name="Shape 212"/>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Critiques by critical geographers such as David Harvey, saying that these approaches treat as natural laws what are really social processes</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Do cities develop this way naturally, or is this just how captialist cities work  to produce profit? A need to question supposedly objective approaches for the politics at play.</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p:txBody>
      </p:sp>
      <p:sp>
        <p:nvSpPr>
          <p:cNvPr id="213" name="Shape 213"/>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13</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Shape 22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30" name="Shape 230"/>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More recently, new generation of work on quantitative geography drawing on increased computing power, GIS software, and increasing availability of “big data”</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Methods for managing and analyzing datasets of multiple terabytes</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p:txBody>
      </p:sp>
      <p:sp>
        <p:nvSpPr>
          <p:cNvPr id="231" name="Shape 231"/>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14</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Shape 24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49" name="Shape 249"/>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Raster data</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Comprised of raster cells—all the same size and all with a value</a:t>
            </a: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This data is always continuous and there are no discrete units—a single point or area.</a:t>
            </a: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Disclaimer: most of my work has been with vector based data</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Common raster maps? Temperature data (interpolated), land cover, classified remote sensing imagery</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Questions you could ask of a land cover map—what percentage of an area is covered by various land cover types. What’s the relationship between type of land cover and other characteristics: elevation, proximity to certain features, etc.?</a:t>
            </a:r>
          </a:p>
        </p:txBody>
      </p:sp>
      <p:sp>
        <p:nvSpPr>
          <p:cNvPr id="250" name="Shape 250"/>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15</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0524863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Shape 24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49" name="Shape 249"/>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Raster data</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Comprised of raster cells—all the same size and all with a value</a:t>
            </a: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This data is always continuous and there are no discrete units—a single point or area.</a:t>
            </a: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Disclaimer: most of my work has been with vector based data</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Common raster maps? Temperature data (interpolated), land cover, classified remote sensing imagery</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Questions you could ask of a land cover map—what percentage of an area is covered by various land cover types. What’s the relationship between type of land cover and other characteristics: elevation, proximity to certain features, etc.?</a:t>
            </a:r>
          </a:p>
        </p:txBody>
      </p:sp>
      <p:sp>
        <p:nvSpPr>
          <p:cNvPr id="250" name="Shape 250"/>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16</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9829221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Shape 24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49" name="Shape 249"/>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Raster data</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Comprised of raster cells—all the same size and all with a value</a:t>
            </a: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This data is always continuous and there are no discrete units—a single point or area.</a:t>
            </a: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Disclaimer: most of my work has been with vector based data</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Common raster maps? Temperature data (interpolated), land cover, classified remote sensing imagery</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Questions you could ask of a land cover map—what percentage of an area is covered by various land cover types. What’s the relationship between type of land cover and other characteristics: elevation, proximity to certain features, etc.?</a:t>
            </a:r>
          </a:p>
        </p:txBody>
      </p:sp>
      <p:sp>
        <p:nvSpPr>
          <p:cNvPr id="250" name="Shape 250"/>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17</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2619595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Shape 24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49" name="Shape 249"/>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Raster data</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Comprised of raster cells—all the same size and all with a value</a:t>
            </a: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This data is always continuous and there are no discrete units—a single point or area.</a:t>
            </a: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Disclaimer: most of my work has been with vector based data</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Common raster maps? Temperature data (interpolated), land cover, classified remote sensing imagery</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Questions you could ask of a land cover map—what percentage of an area is covered by various land cover types. What’s the relationship between type of land cover and other characteristics: elevation, proximity to certain features, etc.?</a:t>
            </a:r>
          </a:p>
        </p:txBody>
      </p:sp>
      <p:sp>
        <p:nvSpPr>
          <p:cNvPr id="250" name="Shape 250"/>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18</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16000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Shape 24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49" name="Shape 249"/>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Raster data</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Comprised of raster cells—all the same size and all with a value</a:t>
            </a: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This data is always continuous and there are no discrete units—a single point or area.</a:t>
            </a: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Disclaimer: most of my work has been with vector based data</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Common raster maps? Temperature data (interpolated), land cover, classified remote sensing imagery</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Questions you could ask of a land cover map—what percentage of an area is covered by various land cover types. What’s the relationship between type of land cover and other characteristics: elevation, proximity to certain features, etc.?</a:t>
            </a:r>
          </a:p>
        </p:txBody>
      </p:sp>
      <p:sp>
        <p:nvSpPr>
          <p:cNvPr id="250" name="Shape 250"/>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19</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7005838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Shape 10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01" name="Shape 101"/>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p:txBody>
      </p:sp>
      <p:sp>
        <p:nvSpPr>
          <p:cNvPr id="102" name="Shape 102"/>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2</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030459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Shape 24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49" name="Shape 249"/>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Raster data</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Comprised of raster cells—all the same size and all with a value</a:t>
            </a: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This data is always continuous and there are no discrete units—a single point or area.</a:t>
            </a: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Disclaimer: most of my work has been with vector based data</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Common raster maps? Temperature data (interpolated), land cover, classified remote sensing imagery</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Questions you could ask of a land cover map—what percentage of an area is covered by various land cover types. What’s the relationship between type of land cover and other characteristics: elevation, proximity to certain features, etc.?</a:t>
            </a:r>
          </a:p>
        </p:txBody>
      </p:sp>
      <p:sp>
        <p:nvSpPr>
          <p:cNvPr id="250" name="Shape 250"/>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20</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0499222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Shape 24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49" name="Shape 249"/>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Raster data</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Comprised of raster cells—all the same size and all with a value</a:t>
            </a: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This data is always continuous and there are no discrete units—a single point or area.</a:t>
            </a: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Disclaimer: most of my work has been with vector based data</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Common raster maps? Temperature data (interpolated), land cover, classified remote sensing imagery</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Questions you could ask of a land cover map—what percentage of an area is covered by various land cover types. What’s the relationship between type of land cover and other characteristics: elevation, proximity to certain features, etc.?</a:t>
            </a:r>
          </a:p>
        </p:txBody>
      </p:sp>
      <p:sp>
        <p:nvSpPr>
          <p:cNvPr id="250" name="Shape 250"/>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21</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0992466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Shape 24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49" name="Shape 249"/>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Raster data</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Comprised of raster cells—all the same size and all with a value</a:t>
            </a: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This data is always continuous and there are no discrete units—a single point or area.</a:t>
            </a: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Disclaimer: most of my work has been with vector based data</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Common raster maps? Temperature data (interpolated), land cover, classified remote sensing imagery</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Questions you could ask of a land cover map—what percentage of an area is covered by various land cover types. What’s the relationship between type of land cover and other characteristics: elevation, proximity to certain features, etc.?</a:t>
            </a:r>
          </a:p>
        </p:txBody>
      </p:sp>
      <p:sp>
        <p:nvSpPr>
          <p:cNvPr id="250" name="Shape 250"/>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22</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85738148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Shape 24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49" name="Shape 249"/>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Raster data</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Comprised of raster cells—all the same size and all with a value</a:t>
            </a: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This data is always continuous and there are no discrete units—a single point or area.</a:t>
            </a: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Disclaimer: most of my work has been with vector based data</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Common raster maps? Temperature data (interpolated), land cover, classified remote sensing imagery</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Questions you could ask of a land cover map—what percentage of an area is covered by various land cover types. What’s the relationship between type of land cover and other characteristics: elevation, proximity to certain features, etc.?</a:t>
            </a:r>
          </a:p>
        </p:txBody>
      </p:sp>
      <p:sp>
        <p:nvSpPr>
          <p:cNvPr id="250" name="Shape 250"/>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23</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92390088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Shape 24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49" name="Shape 249"/>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Raster data</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Comprised of raster cells—all the same size and all with a value</a:t>
            </a: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This data is always continuous and there are no discrete units—a single point or area.</a:t>
            </a: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Disclaimer: most of my work has been with vector based data</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Common raster maps? Temperature data (interpolated), land cover, classified remote sensing imagery</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Questions you could ask of a land cover map—what percentage of an area is covered by various land cover types. What’s the relationship between type of land cover and other characteristics: elevation, proximity to certain features, etc.?</a:t>
            </a:r>
          </a:p>
        </p:txBody>
      </p:sp>
      <p:sp>
        <p:nvSpPr>
          <p:cNvPr id="250" name="Shape 250"/>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24</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53912060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Shape 24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49" name="Shape 249"/>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Raster data</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Comprised of raster cells—all the same size and all with a value</a:t>
            </a: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This data is always continuous and there are no discrete units—a single point or area.</a:t>
            </a: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Disclaimer: most of my work has been with vector based data</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Common raster maps? Temperature data (interpolated), land cover, classified remote sensing imagery</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Questions you could ask of a land cover map—what percentage of an area is covered by various land cover types. What’s the relationship between type of land cover and other characteristics: elevation, proximity to certain features, etc.?</a:t>
            </a:r>
          </a:p>
        </p:txBody>
      </p:sp>
      <p:sp>
        <p:nvSpPr>
          <p:cNvPr id="250" name="Shape 250"/>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25</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86374190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Shape 24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49" name="Shape 249"/>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Raster data</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Comprised of raster cells—all the same size and all with a value</a:t>
            </a: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This data is always continuous and there are no discrete units—a single point or area.</a:t>
            </a: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Disclaimer: most of my work has been with vector based data</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Common raster maps? Temperature data (interpolated), land cover, classified remote sensing imagery</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Questions you could ask of a land cover map—what percentage of an area is covered by various land cover types. What’s the relationship between type of land cover and other characteristics: elevation, proximity to certain features, etc.?</a:t>
            </a:r>
          </a:p>
        </p:txBody>
      </p:sp>
      <p:sp>
        <p:nvSpPr>
          <p:cNvPr id="250" name="Shape 250"/>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26</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47094324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Shape 24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49" name="Shape 249"/>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Raster data</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Comprised of raster cells—all the same size and all with a value</a:t>
            </a: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This data is always continuous and there are no discrete units—a single point or area.</a:t>
            </a: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Disclaimer: most of my work has been with vector based data</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Common raster maps? Temperature data (interpolated), land cover, classified remote sensing imagery</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Questions you could ask of a land cover map—what percentage of an area is covered by various land cover types. What’s the relationship between type of land cover and other characteristics: elevation, proximity to certain features, etc.?</a:t>
            </a:r>
          </a:p>
        </p:txBody>
      </p:sp>
      <p:sp>
        <p:nvSpPr>
          <p:cNvPr id="250" name="Shape 250"/>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27</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1449350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Shape 1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32" name="Shape 132"/>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It provides systematic ways to deal with outliers and see larger tendencies within the data.</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Ex.—in the mid-80s, the average salary of a geography grad from UNC was something like $250,000. Why?</a:t>
            </a:r>
          </a:p>
        </p:txBody>
      </p:sp>
      <p:sp>
        <p:nvSpPr>
          <p:cNvPr id="133" name="Shape 133"/>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3</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1152762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Shape 1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32" name="Shape 132"/>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It provides systematic ways to deal with outliers and see larger tendencies within the data.</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Ex.—in the mid-80s, the average salary of a geography grad from UNC was something like $250,000. Why?</a:t>
            </a:r>
          </a:p>
        </p:txBody>
      </p:sp>
      <p:sp>
        <p:nvSpPr>
          <p:cNvPr id="133" name="Shape 133"/>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4</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5917169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Shape 1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32" name="Shape 132"/>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It provides systematic ways to deal with outliers and see larger tendencies within the data.</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Ex.—in the mid-80s, the average salary of a geography grad from UNC was something like $250,000. Why?</a:t>
            </a:r>
          </a:p>
        </p:txBody>
      </p:sp>
      <p:sp>
        <p:nvSpPr>
          <p:cNvPr id="133" name="Shape 133"/>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5</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8441285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Shape 14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50" name="Shape 150"/>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p:txBody>
      </p:sp>
      <p:sp>
        <p:nvSpPr>
          <p:cNvPr id="151" name="Shape 151"/>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6</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Shape 15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58" name="Shape 158"/>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Difference between descriptive and inferential statistics.</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Example: rates of cancer in all state counties. </a:t>
            </a:r>
          </a:p>
        </p:txBody>
      </p:sp>
      <p:sp>
        <p:nvSpPr>
          <p:cNvPr id="159" name="Shape 159"/>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7</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0413267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Shape 17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72" name="Shape 172"/>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What makes data geographic? </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Wide variety of data sources and methods</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Raster and vector based data sources</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Information about a place in some form—often now through GIS based techniques</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p:txBody>
      </p:sp>
      <p:sp>
        <p:nvSpPr>
          <p:cNvPr id="173" name="Shape 173"/>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8</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Shape 16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64" name="Shape 164"/>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Difference between descriptive and inferential statistics.</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Example: rates of cancer in all state counties. </a:t>
            </a:r>
          </a:p>
        </p:txBody>
      </p:sp>
      <p:sp>
        <p:nvSpPr>
          <p:cNvPr id="165" name="Shape 165"/>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9</a:t>
            </a:fld>
            <a:endParaRPr lang="en-US" sz="1200">
              <a:solidFill>
                <a:schemeClr val="dk1"/>
              </a:solidFill>
              <a:latin typeface="Calibri"/>
              <a:ea typeface="Calibri"/>
              <a:cs typeface="Calibri"/>
              <a:sym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dirty="0"/>
              <a:t>Click to edit Master title style</a:t>
            </a:r>
          </a:p>
        </p:txBody>
      </p:sp>
      <p:sp>
        <p:nvSpPr>
          <p:cNvPr id="3" name="Subtitle 2"/>
          <p:cNvSpPr>
            <a:spLocks noGrp="1"/>
          </p:cNvSpPr>
          <p:nvPr>
            <p:ph type="subTitle" idx="1"/>
          </p:nvPr>
        </p:nvSpPr>
        <p:spPr>
          <a:xfrm>
            <a:off x="1370693" y="359833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a:buSzPct val="25000"/>
            </a:pPr>
            <a:fld id="{00000000-1234-1234-1234-123412341234}" type="slidenum">
              <a:rPr lang="en-US" sz="1200" smtClean="0">
                <a:solidFill>
                  <a:srgbClr val="888888"/>
                </a:solidFill>
                <a:latin typeface="Calibri"/>
                <a:ea typeface="Calibri"/>
                <a:cs typeface="Calibri"/>
                <a:sym typeface="Calibri"/>
              </a:rPr>
              <a:pPr>
                <a:buSzPct val="25000"/>
              </a:pPr>
              <a:t>‹#›</a:t>
            </a:fld>
            <a:endParaRPr lang="en-US" sz="12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22796215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53762" cy="682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a:buSzPct val="25000"/>
            </a:pPr>
            <a:fld id="{00000000-1234-1234-1234-123412341234}" type="slidenum">
              <a:rPr lang="en-US" sz="1200" smtClean="0">
                <a:solidFill>
                  <a:srgbClr val="888888"/>
                </a:solidFill>
                <a:latin typeface="Calibri"/>
                <a:ea typeface="Calibri"/>
                <a:cs typeface="Calibri"/>
                <a:sym typeface="Calibri"/>
              </a:rPr>
              <a:pPr>
                <a:buSzPct val="25000"/>
              </a:pPr>
              <a:t>‹#›</a:t>
            </a:fld>
            <a:endParaRPr lang="en-US" sz="12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2401891845"/>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a:buSzPct val="25000"/>
            </a:pPr>
            <a:fld id="{00000000-1234-1234-1234-123412341234}" type="slidenum">
              <a:rPr lang="en-US" sz="1200" smtClean="0">
                <a:solidFill>
                  <a:srgbClr val="888888"/>
                </a:solidFill>
                <a:latin typeface="Calibri"/>
                <a:ea typeface="Calibri"/>
                <a:cs typeface="Calibri"/>
                <a:sym typeface="Calibri"/>
              </a:rPr>
              <a:pPr>
                <a:buSzPct val="25000"/>
              </a:pPr>
              <a:t>‹#›</a:t>
            </a:fld>
            <a:endParaRPr lang="en-US" sz="12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971618427"/>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a:buSzPct val="25000"/>
            </a:pPr>
            <a:fld id="{00000000-1234-1234-1234-123412341234}" type="slidenum">
              <a:rPr lang="en-US" sz="1200" smtClean="0">
                <a:solidFill>
                  <a:srgbClr val="888888"/>
                </a:solidFill>
                <a:latin typeface="Calibri"/>
                <a:ea typeface="Calibri"/>
                <a:cs typeface="Calibri"/>
                <a:sym typeface="Calibri"/>
              </a:rPr>
              <a:pPr>
                <a:buSzPct val="25000"/>
              </a:pPr>
              <a:t>‹#›</a:t>
            </a:fld>
            <a:endParaRPr lang="en-US" sz="1200">
              <a:solidFill>
                <a:srgbClr val="888888"/>
              </a:solidFill>
              <a:latin typeface="Calibri"/>
              <a:ea typeface="Calibri"/>
              <a:cs typeface="Calibri"/>
              <a:sym typeface="Calibri"/>
            </a:endParaRPr>
          </a:p>
        </p:txBody>
      </p:sp>
      <p:sp>
        <p:nvSpPr>
          <p:cNvPr id="11" name="TextBox 10"/>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274888967"/>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a:buSzPct val="25000"/>
            </a:pPr>
            <a:fld id="{00000000-1234-1234-1234-123412341234}" type="slidenum">
              <a:rPr lang="en-US" sz="1200" smtClean="0">
                <a:solidFill>
                  <a:srgbClr val="888888"/>
                </a:solidFill>
                <a:latin typeface="Calibri"/>
                <a:ea typeface="Calibri"/>
                <a:cs typeface="Calibri"/>
                <a:sym typeface="Calibri"/>
              </a:rPr>
              <a:pPr>
                <a:buSzPct val="25000"/>
              </a:pPr>
              <a:t>‹#›</a:t>
            </a:fld>
            <a:endParaRPr lang="en-US" sz="12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1561832432"/>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pPr>
              <a:buSzPct val="25000"/>
            </a:pPr>
            <a:fld id="{00000000-1234-1234-1234-123412341234}" type="slidenum">
              <a:rPr lang="en-US" sz="1200" smtClean="0">
                <a:solidFill>
                  <a:srgbClr val="888888"/>
                </a:solidFill>
                <a:latin typeface="Calibri"/>
                <a:ea typeface="Calibri"/>
                <a:cs typeface="Calibri"/>
                <a:sym typeface="Calibri"/>
              </a:rPr>
              <a:pPr>
                <a:buSzPct val="25000"/>
              </a:pPr>
              <a:t>‹#›</a:t>
            </a:fld>
            <a:endParaRPr lang="en-US" sz="12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4233689854"/>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480368"/>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480367"/>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480365"/>
            <a:ext cx="3300984" cy="131083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pPr>
              <a:buSzPct val="25000"/>
            </a:pPr>
            <a:fld id="{00000000-1234-1234-1234-123412341234}" type="slidenum">
              <a:rPr lang="en-US" sz="1200" smtClean="0">
                <a:solidFill>
                  <a:srgbClr val="888888"/>
                </a:solidFill>
                <a:latin typeface="Calibri"/>
                <a:ea typeface="Calibri"/>
                <a:cs typeface="Calibri"/>
                <a:sym typeface="Calibri"/>
              </a:rPr>
              <a:pPr>
                <a:buSzPct val="25000"/>
              </a:pPr>
              <a:t>‹#›</a:t>
            </a:fld>
            <a:endParaRPr lang="en-US" sz="12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373886420"/>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a:buSzPct val="25000"/>
            </a:pPr>
            <a:fld id="{00000000-1234-1234-1234-123412341234}" type="slidenum">
              <a:rPr lang="en-US" sz="1200" smtClean="0">
                <a:solidFill>
                  <a:srgbClr val="888888"/>
                </a:solidFill>
                <a:latin typeface="Calibri"/>
                <a:ea typeface="Calibri"/>
                <a:cs typeface="Calibri"/>
                <a:sym typeface="Calibri"/>
              </a:rPr>
              <a:pPr>
                <a:buSzPct val="25000"/>
              </a:pPr>
              <a:t>‹#›</a:t>
            </a:fld>
            <a:endParaRPr lang="en-US" sz="12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401835835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a:buSzPct val="25000"/>
            </a:pPr>
            <a:fld id="{00000000-1234-1234-1234-123412341234}" type="slidenum">
              <a:rPr lang="en-US" sz="1200" smtClean="0">
                <a:solidFill>
                  <a:srgbClr val="888888"/>
                </a:solidFill>
                <a:latin typeface="Calibri"/>
                <a:ea typeface="Calibri"/>
                <a:cs typeface="Calibri"/>
                <a:sym typeface="Calibri"/>
              </a:rPr>
              <a:pPr>
                <a:buSzPct val="25000"/>
              </a:pPr>
              <a:t>‹#›</a:t>
            </a:fld>
            <a:endParaRPr lang="en-US" sz="12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34805010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lvl1pPr>
              <a:defRPr>
                <a:solidFill>
                  <a:schemeClr val="tx1">
                    <a:lumMod val="85000"/>
                  </a:schemeClr>
                </a:solidFill>
              </a:defRPr>
            </a:lvl1pPr>
            <a:lvl2pPr>
              <a:defRPr>
                <a:solidFill>
                  <a:schemeClr val="tx1">
                    <a:lumMod val="85000"/>
                  </a:schemeClr>
                </a:solidFill>
              </a:defRPr>
            </a:lvl2pPr>
            <a:lvl3pPr>
              <a:defRPr>
                <a:solidFill>
                  <a:schemeClr val="tx1">
                    <a:lumMod val="85000"/>
                  </a:schemeClr>
                </a:solidFill>
              </a:defRPr>
            </a:lvl3pPr>
            <a:lvl4pPr>
              <a:defRPr>
                <a:solidFill>
                  <a:schemeClr val="tx1">
                    <a:lumMod val="85000"/>
                  </a:schemeClr>
                </a:solidFill>
              </a:defRPr>
            </a:lvl4pPr>
            <a:lvl5pPr>
              <a:defRPr>
                <a:solidFill>
                  <a:schemeClr val="tx1">
                    <a:lumMod val="8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a:buSzPct val="25000"/>
            </a:pPr>
            <a:fld id="{00000000-1234-1234-1234-123412341234}" type="slidenum">
              <a:rPr lang="en-US" sz="1200" smtClean="0">
                <a:solidFill>
                  <a:srgbClr val="888888"/>
                </a:solidFill>
                <a:latin typeface="Calibri"/>
                <a:ea typeface="Calibri"/>
                <a:cs typeface="Calibri"/>
                <a:sym typeface="Calibri"/>
              </a:rPr>
              <a:pPr>
                <a:buSzPct val="25000"/>
              </a:pPr>
              <a:t>‹#›</a:t>
            </a:fld>
            <a:endParaRPr lang="en-US" sz="12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14942868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589879"/>
            <a:ext cx="9590550" cy="150705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a:buSzPct val="25000"/>
            </a:pPr>
            <a:fld id="{00000000-1234-1234-1234-123412341234}" type="slidenum">
              <a:rPr lang="en-US" sz="1200" smtClean="0">
                <a:solidFill>
                  <a:srgbClr val="888888"/>
                </a:solidFill>
                <a:latin typeface="Calibri"/>
                <a:ea typeface="Calibri"/>
                <a:cs typeface="Calibri"/>
                <a:sym typeface="Calibri"/>
              </a:rPr>
              <a:pPr>
                <a:buSzPct val="25000"/>
              </a:pPr>
              <a:t>‹#›</a:t>
            </a:fld>
            <a:endParaRPr lang="en-US" sz="12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23369050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1732449"/>
            <a:ext cx="5060497" cy="4058750"/>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2892" y="1732449"/>
            <a:ext cx="5064665" cy="405875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a:buSzPct val="25000"/>
            </a:pPr>
            <a:fld id="{00000000-1234-1234-1234-123412341234}" type="slidenum">
              <a:rPr lang="en-US" sz="1200" smtClean="0">
                <a:solidFill>
                  <a:srgbClr val="888888"/>
                </a:solidFill>
                <a:latin typeface="Calibri"/>
                <a:ea typeface="Calibri"/>
                <a:cs typeface="Calibri"/>
                <a:sym typeface="Calibri"/>
              </a:rPr>
              <a:pPr>
                <a:buSzPct val="25000"/>
              </a:pPr>
              <a:t>‹#›</a:t>
            </a:fld>
            <a:endParaRPr lang="en-US" sz="12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8232947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89072" cy="4148769"/>
          </a:xfrm>
          <a:prstGeom prst="rect">
            <a:avLst/>
          </a:prstGeom>
        </p:spPr>
      </p:pic>
      <p:pic>
        <p:nvPicPr>
          <p:cNvPr id="21" name="Picture 20"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8485" y="1734506"/>
            <a:ext cx="5089072" cy="4148769"/>
          </a:xfrm>
          <a:prstGeom prst="rect">
            <a:avLst/>
          </a:prstGeom>
        </p:spPr>
      </p:pic>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05872" y="1835254"/>
            <a:ext cx="4876344" cy="54488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05872" y="2380137"/>
            <a:ext cx="4876344"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94967" y="1835254"/>
            <a:ext cx="4895330" cy="544883"/>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94967" y="2380137"/>
            <a:ext cx="4895330"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pPr>
              <a:buSzPct val="25000"/>
            </a:pPr>
            <a:fld id="{00000000-1234-1234-1234-123412341234}" type="slidenum">
              <a:rPr lang="en-US" sz="1200" smtClean="0">
                <a:solidFill>
                  <a:srgbClr val="888888"/>
                </a:solidFill>
                <a:latin typeface="Calibri"/>
                <a:ea typeface="Calibri"/>
                <a:cs typeface="Calibri"/>
                <a:sym typeface="Calibri"/>
              </a:rPr>
              <a:pPr>
                <a:buSzPct val="25000"/>
              </a:pPr>
              <a:t>‹#›</a:t>
            </a:fld>
            <a:endParaRPr lang="en-US" sz="12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18586945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pPr>
              <a:buSzPct val="25000"/>
            </a:pPr>
            <a:fld id="{00000000-1234-1234-1234-123412341234}" type="slidenum">
              <a:rPr lang="en-US" sz="1200" smtClean="0">
                <a:solidFill>
                  <a:srgbClr val="888888"/>
                </a:solidFill>
                <a:latin typeface="Calibri"/>
                <a:ea typeface="Calibri"/>
                <a:cs typeface="Calibri"/>
                <a:sym typeface="Calibri"/>
              </a:rPr>
              <a:pPr>
                <a:buSzPct val="25000"/>
              </a:pPr>
              <a:t>‹#›</a:t>
            </a:fld>
            <a:endParaRPr lang="en-US" sz="12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7828196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pPr>
              <a:buSzPct val="25000"/>
            </a:pPr>
            <a:fld id="{00000000-1234-1234-1234-123412341234}" type="slidenum">
              <a:rPr lang="en-US" sz="1200" smtClean="0">
                <a:solidFill>
                  <a:srgbClr val="888888"/>
                </a:solidFill>
                <a:latin typeface="Calibri"/>
                <a:ea typeface="Calibri"/>
                <a:cs typeface="Calibri"/>
                <a:sym typeface="Calibri"/>
              </a:rPr>
              <a:pPr>
                <a:buSzPct val="25000"/>
              </a:pPr>
              <a:t>‹#›</a:t>
            </a:fld>
            <a:endParaRPr lang="en-US" sz="12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26710226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1816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431518"/>
            <a:ext cx="3706889" cy="3359681"/>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a:buSzPct val="25000"/>
            </a:pPr>
            <a:fld id="{00000000-1234-1234-1234-123412341234}" type="slidenum">
              <a:rPr lang="en-US" sz="1200" smtClean="0">
                <a:solidFill>
                  <a:srgbClr val="888888"/>
                </a:solidFill>
                <a:latin typeface="Calibri"/>
                <a:ea typeface="Calibri"/>
                <a:cs typeface="Calibri"/>
                <a:sym typeface="Calibri"/>
              </a:rPr>
              <a:pPr>
                <a:buSzPct val="25000"/>
              </a:pPr>
              <a:t>‹#›</a:t>
            </a:fld>
            <a:endParaRPr lang="en-US" sz="12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21057313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609923"/>
            <a:ext cx="5934949" cy="1829338"/>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913795" y="2439261"/>
            <a:ext cx="5934949" cy="337613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a:buSzPct val="25000"/>
            </a:pPr>
            <a:fld id="{00000000-1234-1234-1234-123412341234}" type="slidenum">
              <a:rPr lang="en-US" sz="1200" smtClean="0">
                <a:solidFill>
                  <a:srgbClr val="888888"/>
                </a:solidFill>
                <a:latin typeface="Calibri"/>
                <a:ea typeface="Calibri"/>
                <a:cs typeface="Calibri"/>
                <a:sym typeface="Calibri"/>
              </a:rPr>
              <a:pPr>
                <a:buSzPct val="25000"/>
              </a:pPr>
              <a:t>‹#›</a:t>
            </a:fld>
            <a:endParaRPr lang="en-US" sz="12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38882795"/>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1732449"/>
            <a:ext cx="10353762"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endParaRPr lang="en-US"/>
          </a:p>
        </p:txBody>
      </p:sp>
      <p:sp>
        <p:nvSpPr>
          <p:cNvPr id="5" name="Footer Placeholder 4"/>
          <p:cNvSpPr>
            <a:spLocks noGrp="1"/>
          </p:cNvSpPr>
          <p:nvPr>
            <p:ph type="ftr" sz="quarter" idx="3"/>
          </p:nvPr>
        </p:nvSpPr>
        <p:spPr>
          <a:xfrm>
            <a:off x="913795" y="5883275"/>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endParaRPr lang="en-US"/>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pPr>
              <a:buSzPct val="25000"/>
            </a:pPr>
            <a:fld id="{00000000-1234-1234-1234-123412341234}" type="slidenum">
              <a:rPr lang="en-US" sz="1200" smtClean="0">
                <a:solidFill>
                  <a:srgbClr val="888888"/>
                </a:solidFill>
                <a:latin typeface="Calibri"/>
                <a:ea typeface="Calibri"/>
                <a:cs typeface="Calibri"/>
                <a:sym typeface="Calibri"/>
              </a:rPr>
              <a:pPr>
                <a:buSzPct val="25000"/>
              </a:pPr>
              <a:t>‹#›</a:t>
            </a:fld>
            <a:endParaRPr lang="en-US" sz="12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4205876911"/>
      </p:ext>
    </p:extLst>
  </p:cSld>
  <p:clrMap bg1="dk1" tx1="lt1" bg2="dk2" tx2="lt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 id="2147483726" r:id="rId12"/>
    <p:sldLayoutId id="2147483727" r:id="rId13"/>
    <p:sldLayoutId id="2147483728" r:id="rId14"/>
    <p:sldLayoutId id="2147483729" r:id="rId15"/>
    <p:sldLayoutId id="2147483730" r:id="rId16"/>
    <p:sldLayoutId id="2147483731" r:id="rId17"/>
  </p:sldLayoutIdLst>
  <p:hf sldNum="0" hdr="0" ftr="0" dt="0"/>
  <p:txStyles>
    <p:title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5.jpeg"/></Relationships>
</file>

<file path=ppt/slides/_rels/slide11.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8.gif"/></Relationships>
</file>

<file path=ppt/slides/_rels/slide13.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0.jpg"/></Relationships>
</file>

<file path=ppt/slides/_rels/slide14.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jpg"/></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28.gif"/><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0.gif"/></Relationships>
</file>

<file path=ppt/slides/_rels/slide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8.gif"/></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1.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2.gif"/></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88"/>
        <p:cNvGrpSpPr/>
        <p:nvPr/>
      </p:nvGrpSpPr>
      <p:grpSpPr>
        <a:xfrm>
          <a:off x="0" y="0"/>
          <a:ext cx="0" cy="0"/>
          <a:chOff x="0" y="0"/>
          <a:chExt cx="0" cy="0"/>
        </a:xfrm>
      </p:grpSpPr>
      <p:sp>
        <p:nvSpPr>
          <p:cNvPr id="89" name="Shape 89"/>
          <p:cNvSpPr txBox="1">
            <a:spLocks noGrp="1"/>
          </p:cNvSpPr>
          <p:nvPr>
            <p:ph type="ctrTitle"/>
          </p:nvPr>
        </p:nvSpPr>
        <p:spPr>
          <a:xfrm>
            <a:off x="1713025" y="5791212"/>
            <a:ext cx="8646000" cy="760200"/>
          </a:xfrm>
          <a:prstGeom prst="rect">
            <a:avLst/>
          </a:prstGeom>
          <a:noFill/>
          <a:ln>
            <a:noFill/>
          </a:ln>
        </p:spPr>
        <p:txBody>
          <a:bodyPr vert="horz" lIns="91425" tIns="45700" rIns="91425" bIns="45700" rtlCol="0" anchor="ctr" anchorCtr="0">
            <a:noAutofit/>
          </a:bodyPr>
          <a:lstStyle/>
          <a:p>
            <a:pPr>
              <a:spcBef>
                <a:spcPts val="0"/>
              </a:spcBef>
              <a:buClr>
                <a:srgbClr val="FFFF66"/>
              </a:buClr>
              <a:buSzPct val="25000"/>
            </a:pPr>
            <a:r>
              <a:rPr lang="en-US" sz="3959">
                <a:solidFill>
                  <a:schemeClr val="accent2">
                    <a:lumMod val="20000"/>
                    <a:lumOff val="80000"/>
                  </a:schemeClr>
                </a:solidFill>
                <a:latin typeface="Calibri"/>
                <a:ea typeface="Calibri"/>
                <a:cs typeface="Calibri"/>
                <a:sym typeface="Calibri"/>
              </a:rPr>
              <a:t>Numbers: What are they good for?</a:t>
            </a:r>
          </a:p>
        </p:txBody>
      </p:sp>
      <p:pic>
        <p:nvPicPr>
          <p:cNvPr id="91" name="Shape 91" descr="http://mugss.weebly.com/uploads/1/1/1/3/11138990/4312792.png?914"/>
          <p:cNvPicPr preferRelativeResize="0"/>
          <p:nvPr/>
        </p:nvPicPr>
        <p:blipFill rotWithShape="1">
          <a:blip r:embed="rId3">
            <a:alphaModFix/>
          </a:blip>
          <a:srcRect/>
          <a:stretch/>
        </p:blipFill>
        <p:spPr>
          <a:xfrm>
            <a:off x="1612825" y="1347250"/>
            <a:ext cx="8846400" cy="36333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99"/>
        <p:cNvGrpSpPr/>
        <p:nvPr/>
      </p:nvGrpSpPr>
      <p:grpSpPr>
        <a:xfrm>
          <a:off x="0" y="0"/>
          <a:ext cx="0" cy="0"/>
          <a:chOff x="0" y="0"/>
          <a:chExt cx="0" cy="0"/>
        </a:xfrm>
      </p:grpSpPr>
      <p:pic>
        <p:nvPicPr>
          <p:cNvPr id="200" name="Shape 200" descr="http://heathermccaw.files.wordpress.com/2013/09/geographer-vermeer.jpg"/>
          <p:cNvPicPr preferRelativeResize="0"/>
          <p:nvPr/>
        </p:nvPicPr>
        <p:blipFill rotWithShape="1">
          <a:blip r:embed="rId3">
            <a:alphaModFix/>
          </a:blip>
          <a:srcRect/>
          <a:stretch/>
        </p:blipFill>
        <p:spPr>
          <a:xfrm>
            <a:off x="1771650" y="769442"/>
            <a:ext cx="4375150" cy="4837609"/>
          </a:xfrm>
          <a:prstGeom prst="rect">
            <a:avLst/>
          </a:prstGeom>
          <a:noFill/>
          <a:ln>
            <a:noFill/>
          </a:ln>
        </p:spPr>
      </p:pic>
      <p:pic>
        <p:nvPicPr>
          <p:cNvPr id="1026" name="Picture 2" descr="Image result for sextan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08600" y="3745607"/>
            <a:ext cx="5153024" cy="289966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181EC30-7A33-4E85-961E-7D42FAF32260}"/>
              </a:ext>
            </a:extLst>
          </p:cNvPr>
          <p:cNvSpPr txBox="1"/>
          <p:nvPr/>
        </p:nvSpPr>
        <p:spPr>
          <a:xfrm>
            <a:off x="383723" y="55975"/>
            <a:ext cx="6097088" cy="707886"/>
          </a:xfrm>
          <a:prstGeom prst="rect">
            <a:avLst/>
          </a:prstGeom>
          <a:noFill/>
        </p:spPr>
        <p:txBody>
          <a:bodyPr wrap="square">
            <a:spAutoFit/>
          </a:bodyPr>
          <a:lstStyle/>
          <a:p>
            <a:pPr>
              <a:buSzPct val="25000"/>
            </a:pPr>
            <a:r>
              <a:rPr lang="en-US" sz="4000" b="1" dirty="0">
                <a:solidFill>
                  <a:schemeClr val="accent2">
                    <a:lumMod val="20000"/>
                    <a:lumOff val="80000"/>
                  </a:schemeClr>
                </a:solidFill>
                <a:latin typeface="Calibri"/>
                <a:ea typeface="Calibri"/>
                <a:cs typeface="Calibri"/>
                <a:sym typeface="Calibri"/>
              </a:rPr>
              <a:t>3. Disciplinary history</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06"/>
        <p:cNvGrpSpPr/>
        <p:nvPr/>
      </p:nvGrpSpPr>
      <p:grpSpPr>
        <a:xfrm>
          <a:off x="0" y="0"/>
          <a:ext cx="0" cy="0"/>
          <a:chOff x="0" y="0"/>
          <a:chExt cx="0" cy="0"/>
        </a:xfrm>
      </p:grpSpPr>
      <p:pic>
        <p:nvPicPr>
          <p:cNvPr id="207" name="Shape 207" descr="http://geocurrents.info/wp-content/uploads/2012/09/Central-Place-Theory-Model.jpg"/>
          <p:cNvPicPr preferRelativeResize="0"/>
          <p:nvPr/>
        </p:nvPicPr>
        <p:blipFill rotWithShape="1">
          <a:blip r:embed="rId3">
            <a:alphaModFix/>
          </a:blip>
          <a:srcRect/>
          <a:stretch/>
        </p:blipFill>
        <p:spPr>
          <a:xfrm>
            <a:off x="3267075" y="994732"/>
            <a:ext cx="5657849" cy="5596518"/>
          </a:xfrm>
          <a:prstGeom prst="rect">
            <a:avLst/>
          </a:prstGeom>
          <a:noFill/>
          <a:ln>
            <a:noFill/>
          </a:ln>
        </p:spPr>
      </p:pic>
      <p:sp>
        <p:nvSpPr>
          <p:cNvPr id="208" name="Shape 208"/>
          <p:cNvSpPr txBox="1"/>
          <p:nvPr/>
        </p:nvSpPr>
        <p:spPr>
          <a:xfrm>
            <a:off x="2881912" y="99136"/>
            <a:ext cx="6428174" cy="769441"/>
          </a:xfrm>
          <a:prstGeom prst="rect">
            <a:avLst/>
          </a:prstGeom>
          <a:noFill/>
          <a:ln>
            <a:noFill/>
          </a:ln>
        </p:spPr>
        <p:txBody>
          <a:bodyPr lIns="91425" tIns="45700" rIns="91425" bIns="45700" anchor="t" anchorCtr="0">
            <a:noAutofit/>
          </a:bodyPr>
          <a:lstStyle/>
          <a:p>
            <a:pPr>
              <a:buSzPct val="25000"/>
            </a:pPr>
            <a:r>
              <a:rPr lang="en-US" sz="4400" dirty="0">
                <a:solidFill>
                  <a:schemeClr val="accent2">
                    <a:lumMod val="20000"/>
                    <a:lumOff val="80000"/>
                  </a:schemeClr>
                </a:solidFill>
                <a:latin typeface="Calibri"/>
                <a:ea typeface="Calibri"/>
                <a:cs typeface="Calibri"/>
                <a:sym typeface="Calibri"/>
              </a:rPr>
              <a:t>The quantitative revolution</a:t>
            </a:r>
          </a:p>
        </p:txBody>
      </p:sp>
      <p:sp>
        <p:nvSpPr>
          <p:cNvPr id="209" name="Shape 209"/>
          <p:cNvSpPr txBox="1"/>
          <p:nvPr/>
        </p:nvSpPr>
        <p:spPr>
          <a:xfrm>
            <a:off x="8249276" y="6591250"/>
            <a:ext cx="1154483" cy="261609"/>
          </a:xfrm>
          <a:prstGeom prst="rect">
            <a:avLst/>
          </a:prstGeom>
          <a:noFill/>
          <a:ln>
            <a:noFill/>
          </a:ln>
        </p:spPr>
        <p:txBody>
          <a:bodyPr lIns="91425" tIns="45700" rIns="91425" bIns="45700" anchor="t" anchorCtr="0">
            <a:noAutofit/>
          </a:bodyPr>
          <a:lstStyle/>
          <a:p>
            <a:pPr>
              <a:buSzPct val="25000"/>
            </a:pPr>
            <a:r>
              <a:rPr lang="en-US" sz="1100">
                <a:solidFill>
                  <a:schemeClr val="lt1"/>
                </a:solidFill>
                <a:latin typeface="Calibri"/>
                <a:ea typeface="Calibri"/>
                <a:cs typeface="Calibri"/>
                <a:sym typeface="Calibri"/>
              </a:rPr>
              <a:t>Geocurrents.info</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24"/>
        <p:cNvGrpSpPr/>
        <p:nvPr/>
      </p:nvGrpSpPr>
      <p:grpSpPr>
        <a:xfrm>
          <a:off x="0" y="0"/>
          <a:ext cx="0" cy="0"/>
          <a:chOff x="0" y="0"/>
          <a:chExt cx="0" cy="0"/>
        </a:xfrm>
      </p:grpSpPr>
      <p:sp>
        <p:nvSpPr>
          <p:cNvPr id="225" name="Shape 225"/>
          <p:cNvSpPr txBox="1"/>
          <p:nvPr/>
        </p:nvSpPr>
        <p:spPr>
          <a:xfrm>
            <a:off x="5792868" y="152401"/>
            <a:ext cx="4722733" cy="1200329"/>
          </a:xfrm>
          <a:prstGeom prst="rect">
            <a:avLst/>
          </a:prstGeom>
          <a:noFill/>
          <a:ln>
            <a:noFill/>
          </a:ln>
        </p:spPr>
        <p:txBody>
          <a:bodyPr lIns="91425" tIns="45700" rIns="91425" bIns="45700" anchor="t" anchorCtr="0">
            <a:noAutofit/>
          </a:bodyPr>
          <a:lstStyle/>
          <a:p>
            <a:pPr>
              <a:buSzPct val="25000"/>
            </a:pPr>
            <a:r>
              <a:rPr lang="en-US" sz="3600" dirty="0">
                <a:solidFill>
                  <a:schemeClr val="accent2">
                    <a:lumMod val="20000"/>
                    <a:lumOff val="80000"/>
                  </a:schemeClr>
                </a:solidFill>
                <a:latin typeface="Calibri"/>
                <a:ea typeface="Calibri"/>
                <a:cs typeface="Calibri"/>
                <a:sym typeface="Calibri"/>
              </a:rPr>
              <a:t>1960s and 1970s:</a:t>
            </a:r>
          </a:p>
          <a:p>
            <a:pPr>
              <a:buSzPct val="25000"/>
            </a:pPr>
            <a:r>
              <a:rPr lang="en-US" sz="3600" dirty="0">
                <a:solidFill>
                  <a:schemeClr val="accent2">
                    <a:lumMod val="20000"/>
                    <a:lumOff val="80000"/>
                  </a:schemeClr>
                </a:solidFill>
                <a:latin typeface="Calibri"/>
                <a:ea typeface="Calibri"/>
                <a:cs typeface="Calibri"/>
                <a:sym typeface="Calibri"/>
              </a:rPr>
              <a:t>	“Space cadets”</a:t>
            </a:r>
          </a:p>
        </p:txBody>
      </p:sp>
      <p:pic>
        <p:nvPicPr>
          <p:cNvPr id="226" name="Shape 226" descr="http://3.bp.blogspot.com/_G9MZYz8fxBA/S_YqiJMScpI/AAAAAAAAAMk/Odt310QjJzQ/s1600/TomCorbettSpaceCadet.png"/>
          <p:cNvPicPr preferRelativeResize="0"/>
          <p:nvPr/>
        </p:nvPicPr>
        <p:blipFill rotWithShape="1">
          <a:blip r:embed="rId3">
            <a:alphaModFix/>
          </a:blip>
          <a:srcRect/>
          <a:stretch/>
        </p:blipFill>
        <p:spPr>
          <a:xfrm>
            <a:off x="1828800" y="381001"/>
            <a:ext cx="3543300" cy="5048249"/>
          </a:xfrm>
          <a:prstGeom prst="rect">
            <a:avLst/>
          </a:prstGeom>
          <a:noFill/>
          <a:ln>
            <a:noFill/>
          </a:ln>
        </p:spPr>
      </p:pic>
      <p:pic>
        <p:nvPicPr>
          <p:cNvPr id="227" name="Shape 227" descr="http://proceedings.esri.com/library/userconf/proc95/to050/p021.gif"/>
          <p:cNvPicPr preferRelativeResize="0"/>
          <p:nvPr/>
        </p:nvPicPr>
        <p:blipFill rotWithShape="1">
          <a:blip r:embed="rId4">
            <a:alphaModFix/>
          </a:blip>
          <a:srcRect/>
          <a:stretch/>
        </p:blipFill>
        <p:spPr>
          <a:xfrm>
            <a:off x="5029199" y="2534878"/>
            <a:ext cx="5459361" cy="409452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14"/>
        <p:cNvGrpSpPr/>
        <p:nvPr/>
      </p:nvGrpSpPr>
      <p:grpSpPr>
        <a:xfrm>
          <a:off x="0" y="0"/>
          <a:ext cx="0" cy="0"/>
          <a:chOff x="0" y="0"/>
          <a:chExt cx="0" cy="0"/>
        </a:xfrm>
      </p:grpSpPr>
      <p:pic>
        <p:nvPicPr>
          <p:cNvPr id="215" name="Shape 215" descr="http://uscaau.files.wordpress.com/2010/09/img_4964.jpg"/>
          <p:cNvPicPr preferRelativeResize="0">
            <a:picLocks noGrp="1"/>
          </p:cNvPicPr>
          <p:nvPr>
            <p:ph idx="1"/>
          </p:nvPr>
        </p:nvPicPr>
        <p:blipFill rotWithShape="1">
          <a:blip r:embed="rId3">
            <a:alphaModFix/>
          </a:blip>
          <a:stretch/>
        </p:blipFill>
        <p:spPr>
          <a:xfrm>
            <a:off x="3827113" y="2477687"/>
            <a:ext cx="6090719" cy="4059237"/>
          </a:xfrm>
          <a:prstGeom prst="rect">
            <a:avLst/>
          </a:prstGeom>
          <a:noFill/>
          <a:ln>
            <a:noFill/>
          </a:ln>
        </p:spPr>
      </p:pic>
      <p:pic>
        <p:nvPicPr>
          <p:cNvPr id="216" name="Shape 216" descr="http://cdn.theguardian.tv/brightcove/poster/2012/5/25/120525davidharvey_6224061.jpg"/>
          <p:cNvPicPr preferRelativeResize="0"/>
          <p:nvPr/>
        </p:nvPicPr>
        <p:blipFill rotWithShape="1">
          <a:blip r:embed="rId4">
            <a:alphaModFix/>
          </a:blip>
          <a:srcRect/>
          <a:stretch/>
        </p:blipFill>
        <p:spPr>
          <a:xfrm>
            <a:off x="1709071" y="83010"/>
            <a:ext cx="4054918" cy="3041190"/>
          </a:xfrm>
          <a:prstGeom prst="rect">
            <a:avLst/>
          </a:prstGeom>
          <a:noFill/>
          <a:ln>
            <a:noFill/>
          </a:ln>
        </p:spPr>
      </p:pic>
      <p:sp>
        <p:nvSpPr>
          <p:cNvPr id="217" name="Shape 217"/>
          <p:cNvSpPr txBox="1"/>
          <p:nvPr/>
        </p:nvSpPr>
        <p:spPr>
          <a:xfrm>
            <a:off x="1709071" y="3155593"/>
            <a:ext cx="957313" cy="261609"/>
          </a:xfrm>
          <a:prstGeom prst="rect">
            <a:avLst/>
          </a:prstGeom>
          <a:noFill/>
          <a:ln>
            <a:noFill/>
          </a:ln>
        </p:spPr>
        <p:txBody>
          <a:bodyPr lIns="91425" tIns="45700" rIns="91425" bIns="45700" anchor="t" anchorCtr="0">
            <a:noAutofit/>
          </a:bodyPr>
          <a:lstStyle/>
          <a:p>
            <a:pPr>
              <a:buSzPct val="25000"/>
            </a:pPr>
            <a:r>
              <a:rPr lang="en-US" sz="1100">
                <a:solidFill>
                  <a:schemeClr val="accent2">
                    <a:lumMod val="20000"/>
                    <a:lumOff val="80000"/>
                  </a:schemeClr>
                </a:solidFill>
                <a:latin typeface="Calibri"/>
                <a:ea typeface="Calibri"/>
                <a:cs typeface="Calibri"/>
                <a:sym typeface="Calibri"/>
              </a:rPr>
              <a:t>The Guardian</a:t>
            </a:r>
          </a:p>
        </p:txBody>
      </p:sp>
      <p:sp>
        <p:nvSpPr>
          <p:cNvPr id="219" name="Shape 219"/>
          <p:cNvSpPr txBox="1"/>
          <p:nvPr/>
        </p:nvSpPr>
        <p:spPr>
          <a:xfrm>
            <a:off x="5792868" y="152401"/>
            <a:ext cx="4722733" cy="1200329"/>
          </a:xfrm>
          <a:prstGeom prst="rect">
            <a:avLst/>
          </a:prstGeom>
          <a:noFill/>
          <a:ln>
            <a:noFill/>
          </a:ln>
        </p:spPr>
        <p:txBody>
          <a:bodyPr lIns="91425" tIns="45700" rIns="91425" bIns="45700" anchor="t" anchorCtr="0">
            <a:noAutofit/>
          </a:bodyPr>
          <a:lstStyle/>
          <a:p>
            <a:pPr>
              <a:buSzPct val="25000"/>
            </a:pPr>
            <a:r>
              <a:rPr lang="en-US" sz="3600">
                <a:solidFill>
                  <a:schemeClr val="accent2">
                    <a:lumMod val="20000"/>
                    <a:lumOff val="80000"/>
                  </a:schemeClr>
                </a:solidFill>
                <a:latin typeface="Calibri"/>
                <a:ea typeface="Calibri"/>
                <a:cs typeface="Calibri"/>
                <a:sym typeface="Calibri"/>
              </a:rPr>
              <a:t>Tensions with critical human geography</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32"/>
        <p:cNvGrpSpPr/>
        <p:nvPr/>
      </p:nvGrpSpPr>
      <p:grpSpPr>
        <a:xfrm>
          <a:off x="0" y="0"/>
          <a:ext cx="0" cy="0"/>
          <a:chOff x="0" y="0"/>
          <a:chExt cx="0" cy="0"/>
        </a:xfrm>
      </p:grpSpPr>
      <p:pic>
        <p:nvPicPr>
          <p:cNvPr id="233" name="Shape 233" descr="http://prabasiva.files.wordpress.com/2012/04/big-data-iceberg1.jpg"/>
          <p:cNvPicPr preferRelativeResize="0"/>
          <p:nvPr/>
        </p:nvPicPr>
        <p:blipFill rotWithShape="1">
          <a:blip r:embed="rId3">
            <a:alphaModFix/>
          </a:blip>
          <a:srcRect r="13310"/>
          <a:stretch/>
        </p:blipFill>
        <p:spPr>
          <a:xfrm>
            <a:off x="494192" y="790114"/>
            <a:ext cx="4601591" cy="4630722"/>
          </a:xfrm>
          <a:prstGeom prst="rect">
            <a:avLst/>
          </a:prstGeom>
          <a:noFill/>
          <a:ln>
            <a:noFill/>
          </a:ln>
        </p:spPr>
      </p:pic>
      <p:pic>
        <p:nvPicPr>
          <p:cNvPr id="234" name="Shape 234" descr="http://qualityandinnovation.files.wordpress.com/2012/09/top-20-data-vis.jpg"/>
          <p:cNvPicPr preferRelativeResize="0"/>
          <p:nvPr/>
        </p:nvPicPr>
        <p:blipFill rotWithShape="1">
          <a:blip r:embed="rId4">
            <a:alphaModFix/>
          </a:blip>
          <a:srcRect/>
          <a:stretch/>
        </p:blipFill>
        <p:spPr>
          <a:xfrm>
            <a:off x="5705382" y="3532665"/>
            <a:ext cx="6096000" cy="3169976"/>
          </a:xfrm>
          <a:prstGeom prst="rect">
            <a:avLst/>
          </a:prstGeom>
          <a:noFill/>
          <a:ln>
            <a:noFill/>
          </a:ln>
        </p:spPr>
      </p:pic>
      <p:pic>
        <p:nvPicPr>
          <p:cNvPr id="3" name="Picture 2">
            <a:extLst>
              <a:ext uri="{FF2B5EF4-FFF2-40B4-BE49-F238E27FC236}">
                <a16:creationId xmlns:a16="http://schemas.microsoft.com/office/drawing/2014/main" id="{EAEFC137-7747-4A7A-BF66-C93A7E7CA2DB}"/>
              </a:ext>
            </a:extLst>
          </p:cNvPr>
          <p:cNvPicPr>
            <a:picLocks noChangeAspect="1"/>
          </p:cNvPicPr>
          <p:nvPr/>
        </p:nvPicPr>
        <p:blipFill rotWithShape="1">
          <a:blip r:embed="rId5"/>
          <a:srcRect r="27475"/>
          <a:stretch/>
        </p:blipFill>
        <p:spPr>
          <a:xfrm>
            <a:off x="5705382" y="323385"/>
            <a:ext cx="6096000" cy="3001951"/>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51"/>
        <p:cNvGrpSpPr/>
        <p:nvPr/>
      </p:nvGrpSpPr>
      <p:grpSpPr>
        <a:xfrm>
          <a:off x="0" y="0"/>
          <a:ext cx="0" cy="0"/>
          <a:chOff x="0" y="0"/>
          <a:chExt cx="0" cy="0"/>
        </a:xfrm>
      </p:grpSpPr>
      <p:sp>
        <p:nvSpPr>
          <p:cNvPr id="252" name="Shape 252"/>
          <p:cNvSpPr txBox="1"/>
          <p:nvPr/>
        </p:nvSpPr>
        <p:spPr>
          <a:xfrm>
            <a:off x="1600201" y="76200"/>
            <a:ext cx="8794403" cy="1938900"/>
          </a:xfrm>
          <a:prstGeom prst="rect">
            <a:avLst/>
          </a:prstGeom>
          <a:noFill/>
          <a:ln>
            <a:noFill/>
          </a:ln>
        </p:spPr>
        <p:txBody>
          <a:bodyPr lIns="91425" tIns="45700" rIns="91425" bIns="45700" anchor="t" anchorCtr="0">
            <a:noAutofit/>
          </a:bodyPr>
          <a:lstStyle/>
          <a:p>
            <a:pPr lvl="0">
              <a:buSzPct val="25000"/>
            </a:pPr>
            <a:endParaRPr sz="3600" dirty="0">
              <a:solidFill>
                <a:srgbClr val="FFFF66"/>
              </a:solidFill>
              <a:latin typeface="Calibri"/>
              <a:ea typeface="Calibri"/>
              <a:cs typeface="Calibri"/>
              <a:sym typeface="Calibri"/>
            </a:endParaRPr>
          </a:p>
        </p:txBody>
      </p:sp>
      <p:sp>
        <p:nvSpPr>
          <p:cNvPr id="253" name="Shape 253" descr="http://developer.r-project.org/Logo/Rlogo.svg"/>
          <p:cNvSpPr/>
          <p:nvPr/>
        </p:nvSpPr>
        <p:spPr>
          <a:xfrm>
            <a:off x="1679576" y="-144463"/>
            <a:ext cx="304799" cy="304801"/>
          </a:xfrm>
          <a:prstGeom prst="rect">
            <a:avLst/>
          </a:prstGeom>
          <a:noFill/>
          <a:ln>
            <a:noFill/>
          </a:ln>
        </p:spPr>
        <p:txBody>
          <a:bodyPr lIns="91425" tIns="45700" rIns="91425" bIns="45700" anchor="t" anchorCtr="0">
            <a:noAutofit/>
          </a:bodyPr>
          <a:lstStyle/>
          <a:p>
            <a:endParaRPr>
              <a:solidFill>
                <a:schemeClr val="dk1"/>
              </a:solidFill>
              <a:latin typeface="Calibri"/>
              <a:ea typeface="Calibri"/>
              <a:cs typeface="Calibri"/>
              <a:sym typeface="Calibri"/>
            </a:endParaRPr>
          </a:p>
        </p:txBody>
      </p:sp>
      <p:sp>
        <p:nvSpPr>
          <p:cNvPr id="254" name="Shape 254" descr="http://developer.r-project.org/Logo/Rlogo.svg"/>
          <p:cNvSpPr/>
          <p:nvPr/>
        </p:nvSpPr>
        <p:spPr>
          <a:xfrm>
            <a:off x="1831976" y="7938"/>
            <a:ext cx="304799" cy="304801"/>
          </a:xfrm>
          <a:prstGeom prst="rect">
            <a:avLst/>
          </a:prstGeom>
          <a:noFill/>
          <a:ln>
            <a:noFill/>
          </a:ln>
        </p:spPr>
        <p:txBody>
          <a:bodyPr lIns="91425" tIns="45700" rIns="91425" bIns="45700" anchor="t" anchorCtr="0">
            <a:noAutofit/>
          </a:bodyPr>
          <a:lstStyle/>
          <a:p>
            <a:endParaRPr>
              <a:solidFill>
                <a:schemeClr val="dk1"/>
              </a:solidFill>
              <a:latin typeface="Calibri"/>
              <a:ea typeface="Calibri"/>
              <a:cs typeface="Calibri"/>
              <a:sym typeface="Calibri"/>
            </a:endParaRPr>
          </a:p>
        </p:txBody>
      </p:sp>
      <p:sp>
        <p:nvSpPr>
          <p:cNvPr id="255" name="Shape 255" descr="http://developer.r-project.org/Logo/Rlogo.svg"/>
          <p:cNvSpPr/>
          <p:nvPr/>
        </p:nvSpPr>
        <p:spPr>
          <a:xfrm>
            <a:off x="1984376" y="160337"/>
            <a:ext cx="304799" cy="304801"/>
          </a:xfrm>
          <a:prstGeom prst="rect">
            <a:avLst/>
          </a:prstGeom>
          <a:noFill/>
          <a:ln>
            <a:noFill/>
          </a:ln>
        </p:spPr>
        <p:txBody>
          <a:bodyPr lIns="91425" tIns="45700" rIns="91425" bIns="45700" anchor="t" anchorCtr="0">
            <a:noAutofit/>
          </a:bodyPr>
          <a:lstStyle/>
          <a:p>
            <a:endParaRPr>
              <a:solidFill>
                <a:schemeClr val="dk1"/>
              </a:solidFill>
              <a:latin typeface="Calibri"/>
              <a:ea typeface="Calibri"/>
              <a:cs typeface="Calibri"/>
              <a:sym typeface="Calibri"/>
            </a:endParaRPr>
          </a:p>
        </p:txBody>
      </p:sp>
      <p:sp>
        <p:nvSpPr>
          <p:cNvPr id="256" name="Shape 256" descr="http://developer.r-project.org/Logo/Rlogo.svg"/>
          <p:cNvSpPr/>
          <p:nvPr/>
        </p:nvSpPr>
        <p:spPr>
          <a:xfrm>
            <a:off x="2136776" y="312738"/>
            <a:ext cx="304799" cy="304801"/>
          </a:xfrm>
          <a:prstGeom prst="rect">
            <a:avLst/>
          </a:prstGeom>
          <a:noFill/>
          <a:ln>
            <a:noFill/>
          </a:ln>
        </p:spPr>
        <p:txBody>
          <a:bodyPr lIns="91425" tIns="45700" rIns="91425" bIns="45700" anchor="t" anchorCtr="0">
            <a:noAutofit/>
          </a:bodyPr>
          <a:lstStyle/>
          <a:p>
            <a:endParaRPr>
              <a:solidFill>
                <a:schemeClr val="dk1"/>
              </a:solidFill>
              <a:latin typeface="Calibri"/>
              <a:ea typeface="Calibri"/>
              <a:cs typeface="Calibri"/>
              <a:sym typeface="Calibri"/>
            </a:endParaRPr>
          </a:p>
        </p:txBody>
      </p:sp>
      <p:sp>
        <p:nvSpPr>
          <p:cNvPr id="2" name="AutoShape 6" descr="Image result for r"/>
          <p:cNvSpPr>
            <a:spLocks noChangeAspect="1" noChangeArrowheads="1"/>
          </p:cNvSpPr>
          <p:nvPr/>
        </p:nvSpPr>
        <p:spPr bwMode="auto">
          <a:xfrm>
            <a:off x="2289175" y="4651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 name="Picture 2">
            <a:extLst>
              <a:ext uri="{FF2B5EF4-FFF2-40B4-BE49-F238E27FC236}">
                <a16:creationId xmlns:a16="http://schemas.microsoft.com/office/drawing/2014/main" id="{E3129FB0-A0FD-443E-AD2E-DA506769D71E}"/>
              </a:ext>
            </a:extLst>
          </p:cNvPr>
          <p:cNvPicPr>
            <a:picLocks noChangeAspect="1"/>
          </p:cNvPicPr>
          <p:nvPr/>
        </p:nvPicPr>
        <p:blipFill>
          <a:blip r:embed="rId3"/>
          <a:stretch>
            <a:fillRect/>
          </a:stretch>
        </p:blipFill>
        <p:spPr>
          <a:xfrm>
            <a:off x="1831975" y="228601"/>
            <a:ext cx="7016191" cy="5590441"/>
          </a:xfrm>
          <a:prstGeom prst="rect">
            <a:avLst/>
          </a:prstGeom>
        </p:spPr>
      </p:pic>
      <p:pic>
        <p:nvPicPr>
          <p:cNvPr id="4" name="Picture 3">
            <a:extLst>
              <a:ext uri="{FF2B5EF4-FFF2-40B4-BE49-F238E27FC236}">
                <a16:creationId xmlns:a16="http://schemas.microsoft.com/office/drawing/2014/main" id="{F836F25F-6822-40FD-8CD7-65F29BC2736D}"/>
              </a:ext>
            </a:extLst>
          </p:cNvPr>
          <p:cNvPicPr>
            <a:picLocks noChangeAspect="1"/>
          </p:cNvPicPr>
          <p:nvPr/>
        </p:nvPicPr>
        <p:blipFill>
          <a:blip r:embed="rId4"/>
          <a:stretch>
            <a:fillRect/>
          </a:stretch>
        </p:blipFill>
        <p:spPr>
          <a:xfrm>
            <a:off x="5217459" y="1292325"/>
            <a:ext cx="5023256" cy="5224186"/>
          </a:xfrm>
          <a:prstGeom prst="rect">
            <a:avLst/>
          </a:prstGeom>
          <a:ln>
            <a:solidFill>
              <a:schemeClr val="tx1">
                <a:lumMod val="85000"/>
                <a:lumOff val="15000"/>
              </a:schemeClr>
            </a:solidFill>
          </a:ln>
        </p:spPr>
      </p:pic>
    </p:spTree>
    <p:extLst>
      <p:ext uri="{BB962C8B-B14F-4D97-AF65-F5344CB8AC3E}">
        <p14:creationId xmlns:p14="http://schemas.microsoft.com/office/powerpoint/2010/main" val="25857408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51"/>
        <p:cNvGrpSpPr/>
        <p:nvPr/>
      </p:nvGrpSpPr>
      <p:grpSpPr>
        <a:xfrm>
          <a:off x="0" y="0"/>
          <a:ext cx="0" cy="0"/>
          <a:chOff x="0" y="0"/>
          <a:chExt cx="0" cy="0"/>
        </a:xfrm>
      </p:grpSpPr>
      <p:sp>
        <p:nvSpPr>
          <p:cNvPr id="252" name="Shape 252"/>
          <p:cNvSpPr txBox="1"/>
          <p:nvPr/>
        </p:nvSpPr>
        <p:spPr>
          <a:xfrm>
            <a:off x="1600201" y="76200"/>
            <a:ext cx="8794403" cy="1938900"/>
          </a:xfrm>
          <a:prstGeom prst="rect">
            <a:avLst/>
          </a:prstGeom>
          <a:noFill/>
          <a:ln>
            <a:noFill/>
          </a:ln>
        </p:spPr>
        <p:txBody>
          <a:bodyPr lIns="91425" tIns="45700" rIns="91425" bIns="45700" anchor="t" anchorCtr="0">
            <a:noAutofit/>
          </a:bodyPr>
          <a:lstStyle/>
          <a:p>
            <a:pPr lvl="0">
              <a:buSzPct val="25000"/>
            </a:pPr>
            <a:br>
              <a:rPr lang="en-US" sz="3600" dirty="0">
                <a:solidFill>
                  <a:schemeClr val="accent2">
                    <a:lumMod val="20000"/>
                    <a:lumOff val="80000"/>
                  </a:schemeClr>
                </a:solidFill>
                <a:latin typeface="Calibri"/>
                <a:ea typeface="Calibri"/>
                <a:cs typeface="Calibri"/>
                <a:sym typeface="Calibri"/>
              </a:rPr>
            </a:br>
            <a:r>
              <a:rPr lang="en-US" sz="3600" dirty="0">
                <a:solidFill>
                  <a:schemeClr val="accent2">
                    <a:lumMod val="20000"/>
                    <a:lumOff val="80000"/>
                  </a:schemeClr>
                </a:solidFill>
                <a:latin typeface="Calibri"/>
                <a:ea typeface="Calibri"/>
                <a:cs typeface="Calibri"/>
                <a:sym typeface="Calibri"/>
              </a:rPr>
              <a:t>“The recent explosion of data is not only a quantitative change in the </a:t>
            </a:r>
            <a:r>
              <a:rPr lang="en-US" sz="3600" i="1" dirty="0">
                <a:solidFill>
                  <a:schemeClr val="accent2">
                    <a:lumMod val="20000"/>
                    <a:lumOff val="80000"/>
                  </a:schemeClr>
                </a:solidFill>
                <a:latin typeface="Calibri"/>
                <a:ea typeface="Calibri"/>
                <a:cs typeface="Calibri"/>
                <a:sym typeface="Calibri"/>
              </a:rPr>
              <a:t>amount</a:t>
            </a:r>
            <a:r>
              <a:rPr lang="en-US" sz="3600" dirty="0">
                <a:solidFill>
                  <a:schemeClr val="accent2">
                    <a:lumMod val="20000"/>
                    <a:lumOff val="80000"/>
                  </a:schemeClr>
                </a:solidFill>
                <a:latin typeface="Calibri"/>
                <a:ea typeface="Calibri"/>
                <a:cs typeface="Calibri"/>
                <a:sym typeface="Calibri"/>
              </a:rPr>
              <a:t> of digital, machine‐readable information</a:t>
            </a:r>
          </a:p>
          <a:p>
            <a:pPr lvl="0">
              <a:buSzPct val="25000"/>
            </a:pPr>
            <a:r>
              <a:rPr lang="en-US" sz="3600" dirty="0">
                <a:solidFill>
                  <a:schemeClr val="accent2">
                    <a:lumMod val="20000"/>
                    <a:lumOff val="80000"/>
                  </a:schemeClr>
                </a:solidFill>
                <a:latin typeface="Calibri"/>
                <a:ea typeface="Calibri"/>
                <a:cs typeface="Calibri"/>
                <a:sym typeface="Calibri"/>
              </a:rPr>
              <a:t>at the fingertips of researchers and industry, it is also a profoundly </a:t>
            </a:r>
            <a:r>
              <a:rPr lang="en-US" sz="3600" b="1" i="1" dirty="0">
                <a:solidFill>
                  <a:schemeClr val="accent2">
                    <a:lumMod val="20000"/>
                    <a:lumOff val="80000"/>
                  </a:schemeClr>
                </a:solidFill>
                <a:latin typeface="Calibri"/>
                <a:ea typeface="Calibri"/>
                <a:cs typeface="Calibri"/>
                <a:sym typeface="Calibri"/>
              </a:rPr>
              <a:t>qualitative</a:t>
            </a:r>
            <a:r>
              <a:rPr lang="en-US" sz="3600" i="1" dirty="0">
                <a:solidFill>
                  <a:schemeClr val="accent2">
                    <a:lumMod val="20000"/>
                    <a:lumOff val="80000"/>
                  </a:schemeClr>
                </a:solidFill>
                <a:latin typeface="Calibri"/>
                <a:ea typeface="Calibri"/>
                <a:cs typeface="Calibri"/>
                <a:sym typeface="Calibri"/>
              </a:rPr>
              <a:t> change</a:t>
            </a:r>
            <a:r>
              <a:rPr lang="en-US" sz="3600" dirty="0">
                <a:solidFill>
                  <a:schemeClr val="accent2">
                    <a:lumMod val="20000"/>
                    <a:lumOff val="80000"/>
                  </a:schemeClr>
                </a:solidFill>
                <a:latin typeface="Calibri"/>
                <a:ea typeface="Calibri"/>
                <a:cs typeface="Calibri"/>
                <a:sym typeface="Calibri"/>
              </a:rPr>
              <a:t> in how we think about, and work with, data. In this respect, Data Science is an already existing effort to make sense of, and </a:t>
            </a:r>
            <a:r>
              <a:rPr lang="en-US" sz="3600" dirty="0" err="1">
                <a:solidFill>
                  <a:schemeClr val="accent2">
                    <a:lumMod val="20000"/>
                    <a:lumOff val="80000"/>
                  </a:schemeClr>
                </a:solidFill>
                <a:latin typeface="Calibri"/>
                <a:ea typeface="Calibri"/>
                <a:cs typeface="Calibri"/>
                <a:sym typeface="Calibri"/>
              </a:rPr>
              <a:t>synthesise</a:t>
            </a:r>
            <a:r>
              <a:rPr lang="en-US" sz="3600" dirty="0">
                <a:solidFill>
                  <a:schemeClr val="accent2">
                    <a:lumMod val="20000"/>
                    <a:lumOff val="80000"/>
                  </a:schemeClr>
                </a:solidFill>
                <a:latin typeface="Calibri"/>
                <a:ea typeface="Calibri"/>
                <a:cs typeface="Calibri"/>
                <a:sym typeface="Calibri"/>
              </a:rPr>
              <a:t> the most appropriate ways to cope with, this ‘brave new world.’”</a:t>
            </a:r>
            <a:endParaRPr sz="3600" dirty="0">
              <a:solidFill>
                <a:schemeClr val="accent2">
                  <a:lumMod val="20000"/>
                  <a:lumOff val="80000"/>
                </a:schemeClr>
              </a:solidFill>
              <a:latin typeface="Calibri"/>
              <a:ea typeface="Calibri"/>
              <a:cs typeface="Calibri"/>
              <a:sym typeface="Calibri"/>
            </a:endParaRPr>
          </a:p>
        </p:txBody>
      </p:sp>
      <p:sp>
        <p:nvSpPr>
          <p:cNvPr id="253" name="Shape 253" descr="http://developer.r-project.org/Logo/Rlogo.svg"/>
          <p:cNvSpPr/>
          <p:nvPr/>
        </p:nvSpPr>
        <p:spPr>
          <a:xfrm>
            <a:off x="1679576" y="-144463"/>
            <a:ext cx="304799" cy="304801"/>
          </a:xfrm>
          <a:prstGeom prst="rect">
            <a:avLst/>
          </a:prstGeom>
          <a:noFill/>
          <a:ln>
            <a:noFill/>
          </a:ln>
        </p:spPr>
        <p:txBody>
          <a:bodyPr lIns="91425" tIns="45700" rIns="91425" bIns="45700" anchor="t" anchorCtr="0">
            <a:noAutofit/>
          </a:bodyPr>
          <a:lstStyle/>
          <a:p>
            <a:endParaRPr>
              <a:solidFill>
                <a:schemeClr val="dk1"/>
              </a:solidFill>
              <a:latin typeface="Calibri"/>
              <a:ea typeface="Calibri"/>
              <a:cs typeface="Calibri"/>
              <a:sym typeface="Calibri"/>
            </a:endParaRPr>
          </a:p>
        </p:txBody>
      </p:sp>
      <p:sp>
        <p:nvSpPr>
          <p:cNvPr id="254" name="Shape 254" descr="http://developer.r-project.org/Logo/Rlogo.svg"/>
          <p:cNvSpPr/>
          <p:nvPr/>
        </p:nvSpPr>
        <p:spPr>
          <a:xfrm>
            <a:off x="1831976" y="7938"/>
            <a:ext cx="304799" cy="304801"/>
          </a:xfrm>
          <a:prstGeom prst="rect">
            <a:avLst/>
          </a:prstGeom>
          <a:noFill/>
          <a:ln>
            <a:noFill/>
          </a:ln>
        </p:spPr>
        <p:txBody>
          <a:bodyPr lIns="91425" tIns="45700" rIns="91425" bIns="45700" anchor="t" anchorCtr="0">
            <a:noAutofit/>
          </a:bodyPr>
          <a:lstStyle/>
          <a:p>
            <a:endParaRPr>
              <a:solidFill>
                <a:schemeClr val="dk1"/>
              </a:solidFill>
              <a:latin typeface="Calibri"/>
              <a:ea typeface="Calibri"/>
              <a:cs typeface="Calibri"/>
              <a:sym typeface="Calibri"/>
            </a:endParaRPr>
          </a:p>
        </p:txBody>
      </p:sp>
      <p:sp>
        <p:nvSpPr>
          <p:cNvPr id="255" name="Shape 255" descr="http://developer.r-project.org/Logo/Rlogo.svg"/>
          <p:cNvSpPr/>
          <p:nvPr/>
        </p:nvSpPr>
        <p:spPr>
          <a:xfrm>
            <a:off x="1984376" y="160337"/>
            <a:ext cx="304799" cy="304801"/>
          </a:xfrm>
          <a:prstGeom prst="rect">
            <a:avLst/>
          </a:prstGeom>
          <a:noFill/>
          <a:ln>
            <a:noFill/>
          </a:ln>
        </p:spPr>
        <p:txBody>
          <a:bodyPr lIns="91425" tIns="45700" rIns="91425" bIns="45700" anchor="t" anchorCtr="0">
            <a:noAutofit/>
          </a:bodyPr>
          <a:lstStyle/>
          <a:p>
            <a:endParaRPr>
              <a:solidFill>
                <a:schemeClr val="dk1"/>
              </a:solidFill>
              <a:latin typeface="Calibri"/>
              <a:ea typeface="Calibri"/>
              <a:cs typeface="Calibri"/>
              <a:sym typeface="Calibri"/>
            </a:endParaRPr>
          </a:p>
        </p:txBody>
      </p:sp>
      <p:sp>
        <p:nvSpPr>
          <p:cNvPr id="256" name="Shape 256" descr="http://developer.r-project.org/Logo/Rlogo.svg"/>
          <p:cNvSpPr/>
          <p:nvPr/>
        </p:nvSpPr>
        <p:spPr>
          <a:xfrm>
            <a:off x="2136776" y="312738"/>
            <a:ext cx="304799" cy="304801"/>
          </a:xfrm>
          <a:prstGeom prst="rect">
            <a:avLst/>
          </a:prstGeom>
          <a:noFill/>
          <a:ln>
            <a:noFill/>
          </a:ln>
        </p:spPr>
        <p:txBody>
          <a:bodyPr lIns="91425" tIns="45700" rIns="91425" bIns="45700" anchor="t" anchorCtr="0">
            <a:noAutofit/>
          </a:bodyPr>
          <a:lstStyle/>
          <a:p>
            <a:endParaRPr>
              <a:solidFill>
                <a:schemeClr val="dk1"/>
              </a:solidFill>
              <a:latin typeface="Calibri"/>
              <a:ea typeface="Calibri"/>
              <a:cs typeface="Calibri"/>
              <a:sym typeface="Calibri"/>
            </a:endParaRPr>
          </a:p>
        </p:txBody>
      </p:sp>
      <p:sp>
        <p:nvSpPr>
          <p:cNvPr id="2" name="AutoShape 6" descr="Image result for r"/>
          <p:cNvSpPr>
            <a:spLocks noChangeAspect="1" noChangeArrowheads="1"/>
          </p:cNvSpPr>
          <p:nvPr/>
        </p:nvSpPr>
        <p:spPr bwMode="auto">
          <a:xfrm>
            <a:off x="2289175" y="4651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5674987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51"/>
        <p:cNvGrpSpPr/>
        <p:nvPr/>
      </p:nvGrpSpPr>
      <p:grpSpPr>
        <a:xfrm>
          <a:off x="0" y="0"/>
          <a:ext cx="0" cy="0"/>
          <a:chOff x="0" y="0"/>
          <a:chExt cx="0" cy="0"/>
        </a:xfrm>
      </p:grpSpPr>
      <p:sp>
        <p:nvSpPr>
          <p:cNvPr id="253" name="Shape 253" descr="http://developer.r-project.org/Logo/Rlogo.svg"/>
          <p:cNvSpPr/>
          <p:nvPr/>
        </p:nvSpPr>
        <p:spPr>
          <a:xfrm>
            <a:off x="1679576" y="-144463"/>
            <a:ext cx="304799" cy="304801"/>
          </a:xfrm>
          <a:prstGeom prst="rect">
            <a:avLst/>
          </a:prstGeom>
          <a:noFill/>
          <a:ln>
            <a:noFill/>
          </a:ln>
        </p:spPr>
        <p:txBody>
          <a:bodyPr lIns="91425" tIns="45700" rIns="91425" bIns="45700" anchor="t" anchorCtr="0">
            <a:noAutofit/>
          </a:bodyPr>
          <a:lstStyle/>
          <a:p>
            <a:endParaRPr>
              <a:solidFill>
                <a:schemeClr val="accent2">
                  <a:lumMod val="20000"/>
                  <a:lumOff val="80000"/>
                </a:schemeClr>
              </a:solidFill>
              <a:latin typeface="Calibri"/>
              <a:ea typeface="Calibri"/>
              <a:cs typeface="Calibri"/>
              <a:sym typeface="Calibri"/>
            </a:endParaRPr>
          </a:p>
        </p:txBody>
      </p:sp>
      <p:sp>
        <p:nvSpPr>
          <p:cNvPr id="254" name="Shape 254" descr="http://developer.r-project.org/Logo/Rlogo.svg"/>
          <p:cNvSpPr/>
          <p:nvPr/>
        </p:nvSpPr>
        <p:spPr>
          <a:xfrm>
            <a:off x="1831976" y="7938"/>
            <a:ext cx="304799" cy="304801"/>
          </a:xfrm>
          <a:prstGeom prst="rect">
            <a:avLst/>
          </a:prstGeom>
          <a:noFill/>
          <a:ln>
            <a:noFill/>
          </a:ln>
        </p:spPr>
        <p:txBody>
          <a:bodyPr lIns="91425" tIns="45700" rIns="91425" bIns="45700" anchor="t" anchorCtr="0">
            <a:noAutofit/>
          </a:bodyPr>
          <a:lstStyle/>
          <a:p>
            <a:endParaRPr>
              <a:solidFill>
                <a:schemeClr val="accent2">
                  <a:lumMod val="20000"/>
                  <a:lumOff val="80000"/>
                </a:schemeClr>
              </a:solidFill>
              <a:latin typeface="Calibri"/>
              <a:ea typeface="Calibri"/>
              <a:cs typeface="Calibri"/>
              <a:sym typeface="Calibri"/>
            </a:endParaRPr>
          </a:p>
        </p:txBody>
      </p:sp>
      <p:sp>
        <p:nvSpPr>
          <p:cNvPr id="255" name="Shape 255" descr="http://developer.r-project.org/Logo/Rlogo.svg"/>
          <p:cNvSpPr/>
          <p:nvPr/>
        </p:nvSpPr>
        <p:spPr>
          <a:xfrm>
            <a:off x="1984376" y="160337"/>
            <a:ext cx="304799" cy="304801"/>
          </a:xfrm>
          <a:prstGeom prst="rect">
            <a:avLst/>
          </a:prstGeom>
          <a:noFill/>
          <a:ln>
            <a:noFill/>
          </a:ln>
        </p:spPr>
        <p:txBody>
          <a:bodyPr lIns="91425" tIns="45700" rIns="91425" bIns="45700" anchor="t" anchorCtr="0">
            <a:noAutofit/>
          </a:bodyPr>
          <a:lstStyle/>
          <a:p>
            <a:endParaRPr>
              <a:solidFill>
                <a:schemeClr val="accent2">
                  <a:lumMod val="20000"/>
                  <a:lumOff val="80000"/>
                </a:schemeClr>
              </a:solidFill>
              <a:latin typeface="Calibri"/>
              <a:ea typeface="Calibri"/>
              <a:cs typeface="Calibri"/>
              <a:sym typeface="Calibri"/>
            </a:endParaRPr>
          </a:p>
        </p:txBody>
      </p:sp>
      <p:sp>
        <p:nvSpPr>
          <p:cNvPr id="256" name="Shape 256" descr="http://developer.r-project.org/Logo/Rlogo.svg"/>
          <p:cNvSpPr/>
          <p:nvPr/>
        </p:nvSpPr>
        <p:spPr>
          <a:xfrm>
            <a:off x="2136776" y="312738"/>
            <a:ext cx="304799" cy="304801"/>
          </a:xfrm>
          <a:prstGeom prst="rect">
            <a:avLst/>
          </a:prstGeom>
          <a:noFill/>
          <a:ln>
            <a:noFill/>
          </a:ln>
        </p:spPr>
        <p:txBody>
          <a:bodyPr lIns="91425" tIns="45700" rIns="91425" bIns="45700" anchor="t" anchorCtr="0">
            <a:noAutofit/>
          </a:bodyPr>
          <a:lstStyle/>
          <a:p>
            <a:endParaRPr>
              <a:solidFill>
                <a:schemeClr val="accent2">
                  <a:lumMod val="20000"/>
                  <a:lumOff val="80000"/>
                </a:schemeClr>
              </a:solidFill>
              <a:latin typeface="Calibri"/>
              <a:ea typeface="Calibri"/>
              <a:cs typeface="Calibri"/>
              <a:sym typeface="Calibri"/>
            </a:endParaRPr>
          </a:p>
        </p:txBody>
      </p:sp>
      <p:sp>
        <p:nvSpPr>
          <p:cNvPr id="2" name="AutoShape 6" descr="Image result for r"/>
          <p:cNvSpPr>
            <a:spLocks noChangeAspect="1" noChangeArrowheads="1"/>
          </p:cNvSpPr>
          <p:nvPr/>
        </p:nvSpPr>
        <p:spPr bwMode="auto">
          <a:xfrm>
            <a:off x="2289175" y="4651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accent2">
                  <a:lumMod val="20000"/>
                  <a:lumOff val="80000"/>
                </a:schemeClr>
              </a:solidFill>
            </a:endParaRPr>
          </a:p>
        </p:txBody>
      </p:sp>
      <p:sp>
        <p:nvSpPr>
          <p:cNvPr id="8" name="Shape 208">
            <a:extLst>
              <a:ext uri="{FF2B5EF4-FFF2-40B4-BE49-F238E27FC236}">
                <a16:creationId xmlns:a16="http://schemas.microsoft.com/office/drawing/2014/main" id="{B5ED5A12-E140-4B27-8ED2-A376D55B0764}"/>
              </a:ext>
            </a:extLst>
          </p:cNvPr>
          <p:cNvSpPr txBox="1"/>
          <p:nvPr/>
        </p:nvSpPr>
        <p:spPr>
          <a:xfrm>
            <a:off x="1828800" y="152401"/>
            <a:ext cx="7772400" cy="769441"/>
          </a:xfrm>
          <a:prstGeom prst="rect">
            <a:avLst/>
          </a:prstGeom>
          <a:noFill/>
          <a:ln>
            <a:noFill/>
          </a:ln>
        </p:spPr>
        <p:txBody>
          <a:bodyPr lIns="91425" tIns="45700" rIns="91425" bIns="45700" anchor="t" anchorCtr="0">
            <a:noAutofit/>
          </a:bodyPr>
          <a:lstStyle/>
          <a:p>
            <a:pPr>
              <a:buSzPct val="25000"/>
            </a:pPr>
            <a:r>
              <a:rPr lang="en-US" sz="4400" dirty="0">
                <a:solidFill>
                  <a:schemeClr val="accent2">
                    <a:lumMod val="20000"/>
                    <a:lumOff val="80000"/>
                  </a:schemeClr>
                </a:solidFill>
                <a:latin typeface="Calibri"/>
                <a:ea typeface="Calibri"/>
                <a:cs typeface="Calibri"/>
                <a:sym typeface="Calibri"/>
              </a:rPr>
              <a:t>Types of statistics</a:t>
            </a:r>
          </a:p>
        </p:txBody>
      </p:sp>
      <p:pic>
        <p:nvPicPr>
          <p:cNvPr id="9" name="Shape 146" descr="http://mwcz.org/img/019/mean_median_mode.png">
            <a:extLst>
              <a:ext uri="{FF2B5EF4-FFF2-40B4-BE49-F238E27FC236}">
                <a16:creationId xmlns:a16="http://schemas.microsoft.com/office/drawing/2014/main" id="{C61195E6-5007-4614-9CE0-604BEC19443B}"/>
              </a:ext>
            </a:extLst>
          </p:cNvPr>
          <p:cNvPicPr preferRelativeResize="0"/>
          <p:nvPr/>
        </p:nvPicPr>
        <p:blipFill rotWithShape="1">
          <a:blip r:embed="rId3">
            <a:alphaModFix/>
          </a:blip>
          <a:srcRect/>
          <a:stretch/>
        </p:blipFill>
        <p:spPr>
          <a:xfrm>
            <a:off x="1935371" y="1218704"/>
            <a:ext cx="2984973" cy="2890288"/>
          </a:xfrm>
          <a:prstGeom prst="rect">
            <a:avLst/>
          </a:prstGeom>
          <a:noFill/>
          <a:ln>
            <a:noFill/>
          </a:ln>
        </p:spPr>
      </p:pic>
      <p:pic>
        <p:nvPicPr>
          <p:cNvPr id="10" name="Shape 147" descr="http://www.ats.ucla.edu/stat/mult_pkg/faq/general/noconstant.png">
            <a:extLst>
              <a:ext uri="{FF2B5EF4-FFF2-40B4-BE49-F238E27FC236}">
                <a16:creationId xmlns:a16="http://schemas.microsoft.com/office/drawing/2014/main" id="{310A17DB-91AE-4442-A488-BDCD9BCBC39A}"/>
              </a:ext>
            </a:extLst>
          </p:cNvPr>
          <p:cNvPicPr preferRelativeResize="0"/>
          <p:nvPr/>
        </p:nvPicPr>
        <p:blipFill rotWithShape="1">
          <a:blip r:embed="rId4">
            <a:alphaModFix/>
          </a:blip>
          <a:srcRect/>
          <a:stretch/>
        </p:blipFill>
        <p:spPr>
          <a:xfrm>
            <a:off x="6655838" y="1218704"/>
            <a:ext cx="3229998" cy="2890288"/>
          </a:xfrm>
          <a:prstGeom prst="rect">
            <a:avLst/>
          </a:prstGeom>
          <a:noFill/>
          <a:ln>
            <a:noFill/>
          </a:ln>
        </p:spPr>
      </p:pic>
      <p:pic>
        <p:nvPicPr>
          <p:cNvPr id="4" name="Picture 3">
            <a:extLst>
              <a:ext uri="{FF2B5EF4-FFF2-40B4-BE49-F238E27FC236}">
                <a16:creationId xmlns:a16="http://schemas.microsoft.com/office/drawing/2014/main" id="{FEC5B753-B8A3-4AAC-BD08-B5C70554F0C5}"/>
              </a:ext>
            </a:extLst>
          </p:cNvPr>
          <p:cNvPicPr>
            <a:picLocks noChangeAspect="1"/>
          </p:cNvPicPr>
          <p:nvPr/>
        </p:nvPicPr>
        <p:blipFill rotWithShape="1">
          <a:blip r:embed="rId5"/>
          <a:srcRect t="4888" b="5273"/>
          <a:stretch/>
        </p:blipFill>
        <p:spPr>
          <a:xfrm>
            <a:off x="4583117" y="4164978"/>
            <a:ext cx="2686049" cy="2596608"/>
          </a:xfrm>
          <a:prstGeom prst="rect">
            <a:avLst/>
          </a:prstGeom>
        </p:spPr>
      </p:pic>
    </p:spTree>
    <p:extLst>
      <p:ext uri="{BB962C8B-B14F-4D97-AF65-F5344CB8AC3E}">
        <p14:creationId xmlns:p14="http://schemas.microsoft.com/office/powerpoint/2010/main" val="36399417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51"/>
        <p:cNvGrpSpPr/>
        <p:nvPr/>
      </p:nvGrpSpPr>
      <p:grpSpPr>
        <a:xfrm>
          <a:off x="0" y="0"/>
          <a:ext cx="0" cy="0"/>
          <a:chOff x="0" y="0"/>
          <a:chExt cx="0" cy="0"/>
        </a:xfrm>
      </p:grpSpPr>
      <p:sp>
        <p:nvSpPr>
          <p:cNvPr id="253" name="Shape 253" descr="http://developer.r-project.org/Logo/Rlogo.svg"/>
          <p:cNvSpPr/>
          <p:nvPr/>
        </p:nvSpPr>
        <p:spPr>
          <a:xfrm>
            <a:off x="1679576" y="-144463"/>
            <a:ext cx="304799" cy="304801"/>
          </a:xfrm>
          <a:prstGeom prst="rect">
            <a:avLst/>
          </a:prstGeom>
          <a:noFill/>
          <a:ln>
            <a:noFill/>
          </a:ln>
        </p:spPr>
        <p:txBody>
          <a:bodyPr lIns="91425" tIns="45700" rIns="91425" bIns="45700" anchor="t" anchorCtr="0">
            <a:noAutofit/>
          </a:bodyPr>
          <a:lstStyle/>
          <a:p>
            <a:endParaRPr>
              <a:solidFill>
                <a:schemeClr val="accent2">
                  <a:lumMod val="20000"/>
                  <a:lumOff val="80000"/>
                </a:schemeClr>
              </a:solidFill>
              <a:latin typeface="Calibri"/>
              <a:ea typeface="Calibri"/>
              <a:cs typeface="Calibri"/>
              <a:sym typeface="Calibri"/>
            </a:endParaRPr>
          </a:p>
        </p:txBody>
      </p:sp>
      <p:sp>
        <p:nvSpPr>
          <p:cNvPr id="254" name="Shape 254" descr="http://developer.r-project.org/Logo/Rlogo.svg"/>
          <p:cNvSpPr/>
          <p:nvPr/>
        </p:nvSpPr>
        <p:spPr>
          <a:xfrm>
            <a:off x="1831976" y="7938"/>
            <a:ext cx="304799" cy="304801"/>
          </a:xfrm>
          <a:prstGeom prst="rect">
            <a:avLst/>
          </a:prstGeom>
          <a:noFill/>
          <a:ln>
            <a:noFill/>
          </a:ln>
        </p:spPr>
        <p:txBody>
          <a:bodyPr lIns="91425" tIns="45700" rIns="91425" bIns="45700" anchor="t" anchorCtr="0">
            <a:noAutofit/>
          </a:bodyPr>
          <a:lstStyle/>
          <a:p>
            <a:endParaRPr>
              <a:solidFill>
                <a:schemeClr val="accent2">
                  <a:lumMod val="20000"/>
                  <a:lumOff val="80000"/>
                </a:schemeClr>
              </a:solidFill>
              <a:latin typeface="Calibri"/>
              <a:ea typeface="Calibri"/>
              <a:cs typeface="Calibri"/>
              <a:sym typeface="Calibri"/>
            </a:endParaRPr>
          </a:p>
        </p:txBody>
      </p:sp>
      <p:sp>
        <p:nvSpPr>
          <p:cNvPr id="255" name="Shape 255" descr="http://developer.r-project.org/Logo/Rlogo.svg"/>
          <p:cNvSpPr/>
          <p:nvPr/>
        </p:nvSpPr>
        <p:spPr>
          <a:xfrm>
            <a:off x="1984376" y="160337"/>
            <a:ext cx="304799" cy="304801"/>
          </a:xfrm>
          <a:prstGeom prst="rect">
            <a:avLst/>
          </a:prstGeom>
          <a:noFill/>
          <a:ln>
            <a:noFill/>
          </a:ln>
        </p:spPr>
        <p:txBody>
          <a:bodyPr lIns="91425" tIns="45700" rIns="91425" bIns="45700" anchor="t" anchorCtr="0">
            <a:noAutofit/>
          </a:bodyPr>
          <a:lstStyle/>
          <a:p>
            <a:endParaRPr>
              <a:solidFill>
                <a:schemeClr val="accent2">
                  <a:lumMod val="20000"/>
                  <a:lumOff val="80000"/>
                </a:schemeClr>
              </a:solidFill>
              <a:latin typeface="Calibri"/>
              <a:ea typeface="Calibri"/>
              <a:cs typeface="Calibri"/>
              <a:sym typeface="Calibri"/>
            </a:endParaRPr>
          </a:p>
        </p:txBody>
      </p:sp>
      <p:sp>
        <p:nvSpPr>
          <p:cNvPr id="256" name="Shape 256" descr="http://developer.r-project.org/Logo/Rlogo.svg"/>
          <p:cNvSpPr/>
          <p:nvPr/>
        </p:nvSpPr>
        <p:spPr>
          <a:xfrm>
            <a:off x="2136776" y="312738"/>
            <a:ext cx="304799" cy="304801"/>
          </a:xfrm>
          <a:prstGeom prst="rect">
            <a:avLst/>
          </a:prstGeom>
          <a:noFill/>
          <a:ln>
            <a:noFill/>
          </a:ln>
        </p:spPr>
        <p:txBody>
          <a:bodyPr lIns="91425" tIns="45700" rIns="91425" bIns="45700" anchor="t" anchorCtr="0">
            <a:noAutofit/>
          </a:bodyPr>
          <a:lstStyle/>
          <a:p>
            <a:endParaRPr>
              <a:solidFill>
                <a:schemeClr val="accent2">
                  <a:lumMod val="20000"/>
                  <a:lumOff val="80000"/>
                </a:schemeClr>
              </a:solidFill>
              <a:latin typeface="Calibri"/>
              <a:ea typeface="Calibri"/>
              <a:cs typeface="Calibri"/>
              <a:sym typeface="Calibri"/>
            </a:endParaRPr>
          </a:p>
        </p:txBody>
      </p:sp>
      <p:sp>
        <p:nvSpPr>
          <p:cNvPr id="2" name="AutoShape 6" descr="Image result for r"/>
          <p:cNvSpPr>
            <a:spLocks noChangeAspect="1" noChangeArrowheads="1"/>
          </p:cNvSpPr>
          <p:nvPr/>
        </p:nvSpPr>
        <p:spPr bwMode="auto">
          <a:xfrm>
            <a:off x="2289175" y="4651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accent2">
                  <a:lumMod val="20000"/>
                  <a:lumOff val="80000"/>
                </a:schemeClr>
              </a:solidFill>
            </a:endParaRPr>
          </a:p>
        </p:txBody>
      </p:sp>
      <p:sp>
        <p:nvSpPr>
          <p:cNvPr id="8" name="Shape 208">
            <a:extLst>
              <a:ext uri="{FF2B5EF4-FFF2-40B4-BE49-F238E27FC236}">
                <a16:creationId xmlns:a16="http://schemas.microsoft.com/office/drawing/2014/main" id="{B5ED5A12-E140-4B27-8ED2-A376D55B0764}"/>
              </a:ext>
            </a:extLst>
          </p:cNvPr>
          <p:cNvSpPr txBox="1"/>
          <p:nvPr/>
        </p:nvSpPr>
        <p:spPr>
          <a:xfrm>
            <a:off x="1828800" y="152401"/>
            <a:ext cx="7772400" cy="769441"/>
          </a:xfrm>
          <a:prstGeom prst="rect">
            <a:avLst/>
          </a:prstGeom>
          <a:noFill/>
          <a:ln>
            <a:noFill/>
          </a:ln>
        </p:spPr>
        <p:txBody>
          <a:bodyPr lIns="91425" tIns="45700" rIns="91425" bIns="45700" anchor="t" anchorCtr="0">
            <a:noAutofit/>
          </a:bodyPr>
          <a:lstStyle/>
          <a:p>
            <a:pPr>
              <a:buSzPct val="25000"/>
            </a:pPr>
            <a:r>
              <a:rPr lang="en-US" sz="4400" dirty="0">
                <a:solidFill>
                  <a:schemeClr val="accent2">
                    <a:lumMod val="20000"/>
                    <a:lumOff val="80000"/>
                  </a:schemeClr>
                </a:solidFill>
                <a:latin typeface="Calibri"/>
                <a:ea typeface="Calibri"/>
                <a:cs typeface="Calibri"/>
                <a:sym typeface="Calibri"/>
              </a:rPr>
              <a:t>Descriptive statistics</a:t>
            </a:r>
          </a:p>
        </p:txBody>
      </p:sp>
      <p:pic>
        <p:nvPicPr>
          <p:cNvPr id="9" name="Shape 146" descr="http://mwcz.org/img/019/mean_median_mode.png">
            <a:extLst>
              <a:ext uri="{FF2B5EF4-FFF2-40B4-BE49-F238E27FC236}">
                <a16:creationId xmlns:a16="http://schemas.microsoft.com/office/drawing/2014/main" id="{C61195E6-5007-4614-9CE0-604BEC19443B}"/>
              </a:ext>
            </a:extLst>
          </p:cNvPr>
          <p:cNvPicPr preferRelativeResize="0"/>
          <p:nvPr/>
        </p:nvPicPr>
        <p:blipFill rotWithShape="1">
          <a:blip r:embed="rId3">
            <a:alphaModFix/>
          </a:blip>
          <a:srcRect/>
          <a:stretch/>
        </p:blipFill>
        <p:spPr>
          <a:xfrm>
            <a:off x="6768629" y="3517641"/>
            <a:ext cx="3600794" cy="3110616"/>
          </a:xfrm>
          <a:prstGeom prst="rect">
            <a:avLst/>
          </a:prstGeom>
          <a:noFill/>
          <a:ln>
            <a:noFill/>
          </a:ln>
        </p:spPr>
      </p:pic>
      <p:sp>
        <p:nvSpPr>
          <p:cNvPr id="3" name="Rectangle 2">
            <a:extLst>
              <a:ext uri="{FF2B5EF4-FFF2-40B4-BE49-F238E27FC236}">
                <a16:creationId xmlns:a16="http://schemas.microsoft.com/office/drawing/2014/main" id="{7CCF5879-AF74-4DA1-9B01-1BC05E355968}"/>
              </a:ext>
            </a:extLst>
          </p:cNvPr>
          <p:cNvSpPr/>
          <p:nvPr/>
        </p:nvSpPr>
        <p:spPr>
          <a:xfrm>
            <a:off x="2289174" y="944909"/>
            <a:ext cx="7109863" cy="1815882"/>
          </a:xfrm>
          <a:prstGeom prst="rect">
            <a:avLst/>
          </a:prstGeom>
        </p:spPr>
        <p:txBody>
          <a:bodyPr wrap="square">
            <a:spAutoFit/>
          </a:bodyPr>
          <a:lstStyle/>
          <a:p>
            <a:pPr>
              <a:buClr>
                <a:srgbClr val="FFFF66"/>
              </a:buClr>
              <a:buSzPct val="100000"/>
            </a:pPr>
            <a:r>
              <a:rPr lang="en-US" sz="2800" dirty="0">
                <a:solidFill>
                  <a:schemeClr val="accent2">
                    <a:lumMod val="20000"/>
                    <a:lumOff val="80000"/>
                  </a:schemeClr>
                </a:solidFill>
                <a:latin typeface="Calibri"/>
                <a:ea typeface="Calibri"/>
                <a:cs typeface="Calibri"/>
                <a:sym typeface="Calibri"/>
              </a:rPr>
              <a:t>Central tendency</a:t>
            </a:r>
          </a:p>
          <a:p>
            <a:pPr>
              <a:buClr>
                <a:srgbClr val="FFFF66"/>
              </a:buClr>
              <a:buSzPct val="100000"/>
            </a:pPr>
            <a:r>
              <a:rPr lang="en-US" sz="2800" dirty="0">
                <a:solidFill>
                  <a:schemeClr val="accent2">
                    <a:lumMod val="20000"/>
                    <a:lumOff val="80000"/>
                  </a:schemeClr>
                </a:solidFill>
                <a:latin typeface="Calibri"/>
                <a:ea typeface="Calibri"/>
                <a:cs typeface="Calibri"/>
                <a:sym typeface="Calibri"/>
              </a:rPr>
              <a:t>Distribution</a:t>
            </a:r>
          </a:p>
          <a:p>
            <a:pPr>
              <a:buClr>
                <a:srgbClr val="FFFF66"/>
              </a:buClr>
              <a:buSzPct val="100000"/>
            </a:pPr>
            <a:r>
              <a:rPr lang="en-US" sz="2800" dirty="0">
                <a:solidFill>
                  <a:schemeClr val="accent2">
                    <a:lumMod val="20000"/>
                    <a:lumOff val="80000"/>
                  </a:schemeClr>
                </a:solidFill>
                <a:latin typeface="Calibri"/>
                <a:ea typeface="Calibri"/>
                <a:cs typeface="Calibri"/>
                <a:sym typeface="Calibri"/>
              </a:rPr>
              <a:t>Change over time</a:t>
            </a:r>
          </a:p>
          <a:p>
            <a:pPr>
              <a:buClr>
                <a:srgbClr val="FFFF66"/>
              </a:buClr>
              <a:buSzPct val="100000"/>
            </a:pPr>
            <a:r>
              <a:rPr lang="en-US" sz="2800" dirty="0">
                <a:solidFill>
                  <a:schemeClr val="accent2">
                    <a:lumMod val="20000"/>
                    <a:lumOff val="80000"/>
                  </a:schemeClr>
                </a:solidFill>
                <a:latin typeface="Calibri"/>
                <a:ea typeface="Calibri"/>
                <a:cs typeface="Calibri"/>
                <a:sym typeface="Calibri"/>
              </a:rPr>
              <a:t>Data visualization/exploratory analysis</a:t>
            </a:r>
          </a:p>
        </p:txBody>
      </p:sp>
      <p:pic>
        <p:nvPicPr>
          <p:cNvPr id="6" name="Picture 5">
            <a:extLst>
              <a:ext uri="{FF2B5EF4-FFF2-40B4-BE49-F238E27FC236}">
                <a16:creationId xmlns:a16="http://schemas.microsoft.com/office/drawing/2014/main" id="{4538B799-D326-40B1-B44B-9094848B2B7D}"/>
              </a:ext>
            </a:extLst>
          </p:cNvPr>
          <p:cNvPicPr>
            <a:picLocks noChangeAspect="1"/>
          </p:cNvPicPr>
          <p:nvPr/>
        </p:nvPicPr>
        <p:blipFill rotWithShape="1">
          <a:blip r:embed="rId4"/>
          <a:srcRect r="22250"/>
          <a:stretch/>
        </p:blipFill>
        <p:spPr>
          <a:xfrm>
            <a:off x="1623589" y="3141315"/>
            <a:ext cx="4879975" cy="3486942"/>
          </a:xfrm>
          <a:prstGeom prst="rect">
            <a:avLst/>
          </a:prstGeom>
        </p:spPr>
      </p:pic>
    </p:spTree>
    <p:extLst>
      <p:ext uri="{BB962C8B-B14F-4D97-AF65-F5344CB8AC3E}">
        <p14:creationId xmlns:p14="http://schemas.microsoft.com/office/powerpoint/2010/main" val="28377100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51"/>
        <p:cNvGrpSpPr/>
        <p:nvPr/>
      </p:nvGrpSpPr>
      <p:grpSpPr>
        <a:xfrm>
          <a:off x="0" y="0"/>
          <a:ext cx="0" cy="0"/>
          <a:chOff x="0" y="0"/>
          <a:chExt cx="0" cy="0"/>
        </a:xfrm>
      </p:grpSpPr>
      <p:sp>
        <p:nvSpPr>
          <p:cNvPr id="253" name="Shape 253" descr="http://developer.r-project.org/Logo/Rlogo.svg"/>
          <p:cNvSpPr/>
          <p:nvPr/>
        </p:nvSpPr>
        <p:spPr>
          <a:xfrm>
            <a:off x="1679576" y="-144463"/>
            <a:ext cx="304799" cy="304801"/>
          </a:xfrm>
          <a:prstGeom prst="rect">
            <a:avLst/>
          </a:prstGeom>
          <a:noFill/>
          <a:ln>
            <a:noFill/>
          </a:ln>
        </p:spPr>
        <p:txBody>
          <a:bodyPr lIns="91425" tIns="45700" rIns="91425" bIns="45700" anchor="t" anchorCtr="0">
            <a:noAutofit/>
          </a:bodyPr>
          <a:lstStyle/>
          <a:p>
            <a:endParaRPr>
              <a:solidFill>
                <a:schemeClr val="accent2">
                  <a:lumMod val="20000"/>
                  <a:lumOff val="80000"/>
                </a:schemeClr>
              </a:solidFill>
              <a:latin typeface="Calibri"/>
              <a:ea typeface="Calibri"/>
              <a:cs typeface="Calibri"/>
              <a:sym typeface="Calibri"/>
            </a:endParaRPr>
          </a:p>
        </p:txBody>
      </p:sp>
      <p:sp>
        <p:nvSpPr>
          <p:cNvPr id="254" name="Shape 254" descr="http://developer.r-project.org/Logo/Rlogo.svg"/>
          <p:cNvSpPr/>
          <p:nvPr/>
        </p:nvSpPr>
        <p:spPr>
          <a:xfrm>
            <a:off x="1831976" y="7938"/>
            <a:ext cx="304799" cy="304801"/>
          </a:xfrm>
          <a:prstGeom prst="rect">
            <a:avLst/>
          </a:prstGeom>
          <a:noFill/>
          <a:ln>
            <a:noFill/>
          </a:ln>
        </p:spPr>
        <p:txBody>
          <a:bodyPr lIns="91425" tIns="45700" rIns="91425" bIns="45700" anchor="t" anchorCtr="0">
            <a:noAutofit/>
          </a:bodyPr>
          <a:lstStyle/>
          <a:p>
            <a:endParaRPr>
              <a:solidFill>
                <a:schemeClr val="accent2">
                  <a:lumMod val="20000"/>
                  <a:lumOff val="80000"/>
                </a:schemeClr>
              </a:solidFill>
              <a:latin typeface="Calibri"/>
              <a:ea typeface="Calibri"/>
              <a:cs typeface="Calibri"/>
              <a:sym typeface="Calibri"/>
            </a:endParaRPr>
          </a:p>
        </p:txBody>
      </p:sp>
      <p:sp>
        <p:nvSpPr>
          <p:cNvPr id="255" name="Shape 255" descr="http://developer.r-project.org/Logo/Rlogo.svg"/>
          <p:cNvSpPr/>
          <p:nvPr/>
        </p:nvSpPr>
        <p:spPr>
          <a:xfrm>
            <a:off x="1984376" y="160337"/>
            <a:ext cx="304799" cy="304801"/>
          </a:xfrm>
          <a:prstGeom prst="rect">
            <a:avLst/>
          </a:prstGeom>
          <a:noFill/>
          <a:ln>
            <a:noFill/>
          </a:ln>
        </p:spPr>
        <p:txBody>
          <a:bodyPr lIns="91425" tIns="45700" rIns="91425" bIns="45700" anchor="t" anchorCtr="0">
            <a:noAutofit/>
          </a:bodyPr>
          <a:lstStyle/>
          <a:p>
            <a:endParaRPr>
              <a:solidFill>
                <a:schemeClr val="accent2">
                  <a:lumMod val="20000"/>
                  <a:lumOff val="80000"/>
                </a:schemeClr>
              </a:solidFill>
              <a:latin typeface="Calibri"/>
              <a:ea typeface="Calibri"/>
              <a:cs typeface="Calibri"/>
              <a:sym typeface="Calibri"/>
            </a:endParaRPr>
          </a:p>
        </p:txBody>
      </p:sp>
      <p:sp>
        <p:nvSpPr>
          <p:cNvPr id="256" name="Shape 256" descr="http://developer.r-project.org/Logo/Rlogo.svg"/>
          <p:cNvSpPr/>
          <p:nvPr/>
        </p:nvSpPr>
        <p:spPr>
          <a:xfrm>
            <a:off x="2136776" y="312738"/>
            <a:ext cx="304799" cy="304801"/>
          </a:xfrm>
          <a:prstGeom prst="rect">
            <a:avLst/>
          </a:prstGeom>
          <a:noFill/>
          <a:ln>
            <a:noFill/>
          </a:ln>
        </p:spPr>
        <p:txBody>
          <a:bodyPr lIns="91425" tIns="45700" rIns="91425" bIns="45700" anchor="t" anchorCtr="0">
            <a:noAutofit/>
          </a:bodyPr>
          <a:lstStyle/>
          <a:p>
            <a:endParaRPr>
              <a:solidFill>
                <a:schemeClr val="accent2">
                  <a:lumMod val="20000"/>
                  <a:lumOff val="80000"/>
                </a:schemeClr>
              </a:solidFill>
              <a:latin typeface="Calibri"/>
              <a:ea typeface="Calibri"/>
              <a:cs typeface="Calibri"/>
              <a:sym typeface="Calibri"/>
            </a:endParaRPr>
          </a:p>
        </p:txBody>
      </p:sp>
      <p:sp>
        <p:nvSpPr>
          <p:cNvPr id="2" name="AutoShape 6" descr="Image result for r"/>
          <p:cNvSpPr>
            <a:spLocks noChangeAspect="1" noChangeArrowheads="1"/>
          </p:cNvSpPr>
          <p:nvPr/>
        </p:nvSpPr>
        <p:spPr bwMode="auto">
          <a:xfrm>
            <a:off x="2289175" y="4651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accent2">
                  <a:lumMod val="20000"/>
                  <a:lumOff val="80000"/>
                </a:schemeClr>
              </a:solidFill>
            </a:endParaRPr>
          </a:p>
        </p:txBody>
      </p:sp>
      <p:sp>
        <p:nvSpPr>
          <p:cNvPr id="8" name="Shape 208">
            <a:extLst>
              <a:ext uri="{FF2B5EF4-FFF2-40B4-BE49-F238E27FC236}">
                <a16:creationId xmlns:a16="http://schemas.microsoft.com/office/drawing/2014/main" id="{B5ED5A12-E140-4B27-8ED2-A376D55B0764}"/>
              </a:ext>
            </a:extLst>
          </p:cNvPr>
          <p:cNvSpPr txBox="1"/>
          <p:nvPr/>
        </p:nvSpPr>
        <p:spPr>
          <a:xfrm>
            <a:off x="1828800" y="152401"/>
            <a:ext cx="7772400" cy="769441"/>
          </a:xfrm>
          <a:prstGeom prst="rect">
            <a:avLst/>
          </a:prstGeom>
          <a:noFill/>
          <a:ln>
            <a:noFill/>
          </a:ln>
        </p:spPr>
        <p:txBody>
          <a:bodyPr lIns="91425" tIns="45700" rIns="91425" bIns="45700" anchor="t" anchorCtr="0">
            <a:noAutofit/>
          </a:bodyPr>
          <a:lstStyle/>
          <a:p>
            <a:pPr>
              <a:buSzPct val="25000"/>
            </a:pPr>
            <a:r>
              <a:rPr lang="en-US" sz="4400" dirty="0">
                <a:solidFill>
                  <a:schemeClr val="accent2">
                    <a:lumMod val="20000"/>
                    <a:lumOff val="80000"/>
                  </a:schemeClr>
                </a:solidFill>
                <a:latin typeface="Calibri"/>
                <a:ea typeface="Calibri"/>
                <a:cs typeface="Calibri"/>
                <a:sym typeface="Calibri"/>
              </a:rPr>
              <a:t>Inferential statistics</a:t>
            </a:r>
          </a:p>
        </p:txBody>
      </p:sp>
      <p:sp>
        <p:nvSpPr>
          <p:cNvPr id="3" name="Rectangle 2">
            <a:extLst>
              <a:ext uri="{FF2B5EF4-FFF2-40B4-BE49-F238E27FC236}">
                <a16:creationId xmlns:a16="http://schemas.microsoft.com/office/drawing/2014/main" id="{7CCF5879-AF74-4DA1-9B01-1BC05E355968}"/>
              </a:ext>
            </a:extLst>
          </p:cNvPr>
          <p:cNvSpPr/>
          <p:nvPr/>
        </p:nvSpPr>
        <p:spPr>
          <a:xfrm>
            <a:off x="2289174" y="944909"/>
            <a:ext cx="7772400" cy="1815882"/>
          </a:xfrm>
          <a:prstGeom prst="rect">
            <a:avLst/>
          </a:prstGeom>
        </p:spPr>
        <p:txBody>
          <a:bodyPr wrap="square">
            <a:spAutoFit/>
          </a:bodyPr>
          <a:lstStyle/>
          <a:p>
            <a:pPr>
              <a:buClr>
                <a:srgbClr val="FFFF66"/>
              </a:buClr>
              <a:buSzPct val="100000"/>
            </a:pPr>
            <a:r>
              <a:rPr lang="en-US" sz="2800" dirty="0">
                <a:solidFill>
                  <a:schemeClr val="accent2">
                    <a:lumMod val="20000"/>
                    <a:lumOff val="80000"/>
                  </a:schemeClr>
                </a:solidFill>
                <a:latin typeface="Calibri"/>
                <a:ea typeface="Calibri"/>
                <a:cs typeface="Calibri"/>
                <a:sym typeface="Calibri"/>
              </a:rPr>
              <a:t>Difference in means/t-tests</a:t>
            </a:r>
          </a:p>
          <a:p>
            <a:pPr>
              <a:buClr>
                <a:srgbClr val="FFFF66"/>
              </a:buClr>
              <a:buSzPct val="100000"/>
            </a:pPr>
            <a:r>
              <a:rPr lang="en-US" sz="2800" dirty="0">
                <a:solidFill>
                  <a:schemeClr val="accent2">
                    <a:lumMod val="20000"/>
                    <a:lumOff val="80000"/>
                  </a:schemeClr>
                </a:solidFill>
                <a:latin typeface="Calibri"/>
                <a:ea typeface="Calibri"/>
                <a:cs typeface="Calibri"/>
                <a:sym typeface="Calibri"/>
              </a:rPr>
              <a:t>Confidence intervals</a:t>
            </a:r>
          </a:p>
          <a:p>
            <a:pPr>
              <a:buClr>
                <a:srgbClr val="FFFF66"/>
              </a:buClr>
              <a:buSzPct val="100000"/>
            </a:pPr>
            <a:r>
              <a:rPr lang="en-US" sz="2800" dirty="0">
                <a:solidFill>
                  <a:schemeClr val="accent2">
                    <a:lumMod val="20000"/>
                    <a:lumOff val="80000"/>
                  </a:schemeClr>
                </a:solidFill>
                <a:latin typeface="Calibri"/>
                <a:ea typeface="Calibri"/>
                <a:cs typeface="Calibri"/>
                <a:sym typeface="Calibri"/>
              </a:rPr>
              <a:t>Correlation</a:t>
            </a:r>
          </a:p>
          <a:p>
            <a:pPr>
              <a:buClr>
                <a:srgbClr val="FFFF66"/>
              </a:buClr>
              <a:buSzPct val="100000"/>
            </a:pPr>
            <a:r>
              <a:rPr lang="en-US" sz="2800" dirty="0">
                <a:solidFill>
                  <a:schemeClr val="accent2">
                    <a:lumMod val="20000"/>
                    <a:lumOff val="80000"/>
                  </a:schemeClr>
                </a:solidFill>
                <a:latin typeface="Calibri"/>
                <a:ea typeface="Calibri"/>
                <a:cs typeface="Calibri"/>
                <a:sym typeface="Calibri"/>
              </a:rPr>
              <a:t>Regression</a:t>
            </a:r>
          </a:p>
        </p:txBody>
      </p:sp>
      <p:pic>
        <p:nvPicPr>
          <p:cNvPr id="14" name="Shape 147" descr="http://www.ats.ucla.edu/stat/mult_pkg/faq/general/noconstant.png">
            <a:extLst>
              <a:ext uri="{FF2B5EF4-FFF2-40B4-BE49-F238E27FC236}">
                <a16:creationId xmlns:a16="http://schemas.microsoft.com/office/drawing/2014/main" id="{22C12108-4117-4598-9123-489C463848AE}"/>
              </a:ext>
            </a:extLst>
          </p:cNvPr>
          <p:cNvPicPr preferRelativeResize="0"/>
          <p:nvPr/>
        </p:nvPicPr>
        <p:blipFill rotWithShape="1">
          <a:blip r:embed="rId3">
            <a:alphaModFix/>
          </a:blip>
          <a:srcRect/>
          <a:stretch/>
        </p:blipFill>
        <p:spPr>
          <a:xfrm>
            <a:off x="6758473" y="3429000"/>
            <a:ext cx="3752514" cy="3276600"/>
          </a:xfrm>
          <a:prstGeom prst="rect">
            <a:avLst/>
          </a:prstGeom>
          <a:noFill/>
          <a:ln>
            <a:noFill/>
          </a:ln>
        </p:spPr>
      </p:pic>
      <p:pic>
        <p:nvPicPr>
          <p:cNvPr id="11" name="Picture 10">
            <a:extLst>
              <a:ext uri="{FF2B5EF4-FFF2-40B4-BE49-F238E27FC236}">
                <a16:creationId xmlns:a16="http://schemas.microsoft.com/office/drawing/2014/main" id="{0AD05EAA-0B09-4DB6-A05D-925569AA4A33}"/>
              </a:ext>
            </a:extLst>
          </p:cNvPr>
          <p:cNvPicPr>
            <a:picLocks noChangeAspect="1"/>
          </p:cNvPicPr>
          <p:nvPr/>
        </p:nvPicPr>
        <p:blipFill>
          <a:blip r:embed="rId4"/>
          <a:stretch>
            <a:fillRect/>
          </a:stretch>
        </p:blipFill>
        <p:spPr>
          <a:xfrm>
            <a:off x="1902765" y="4117327"/>
            <a:ext cx="4486275" cy="2038350"/>
          </a:xfrm>
          <a:prstGeom prst="rect">
            <a:avLst/>
          </a:prstGeom>
        </p:spPr>
      </p:pic>
    </p:spTree>
    <p:extLst>
      <p:ext uri="{BB962C8B-B14F-4D97-AF65-F5344CB8AC3E}">
        <p14:creationId xmlns:p14="http://schemas.microsoft.com/office/powerpoint/2010/main" val="23022015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03"/>
        <p:cNvGrpSpPr/>
        <p:nvPr/>
      </p:nvGrpSpPr>
      <p:grpSpPr>
        <a:xfrm>
          <a:off x="0" y="0"/>
          <a:ext cx="0" cy="0"/>
          <a:chOff x="0" y="0"/>
          <a:chExt cx="0" cy="0"/>
        </a:xfrm>
      </p:grpSpPr>
      <p:sp>
        <p:nvSpPr>
          <p:cNvPr id="104" name="Shape 104"/>
          <p:cNvSpPr txBox="1">
            <a:spLocks noGrp="1"/>
          </p:cNvSpPr>
          <p:nvPr>
            <p:ph type="ctrTitle"/>
          </p:nvPr>
        </p:nvSpPr>
        <p:spPr>
          <a:xfrm>
            <a:off x="1844022" y="29699"/>
            <a:ext cx="8646000" cy="1581600"/>
          </a:xfrm>
          <a:prstGeom prst="rect">
            <a:avLst/>
          </a:prstGeom>
          <a:noFill/>
          <a:ln>
            <a:noFill/>
          </a:ln>
        </p:spPr>
        <p:txBody>
          <a:bodyPr vert="horz" lIns="91425" tIns="45700" rIns="91425" bIns="45700" rtlCol="0" anchor="ctr" anchorCtr="0">
            <a:noAutofit/>
          </a:bodyPr>
          <a:lstStyle/>
          <a:p>
            <a:pPr>
              <a:spcBef>
                <a:spcPts val="0"/>
              </a:spcBef>
              <a:buClr>
                <a:srgbClr val="FFFF66"/>
              </a:buClr>
              <a:buSzPct val="25000"/>
            </a:pPr>
            <a:r>
              <a:rPr lang="en-US" sz="3959" dirty="0">
                <a:solidFill>
                  <a:schemeClr val="accent2">
                    <a:lumMod val="20000"/>
                    <a:lumOff val="80000"/>
                  </a:schemeClr>
                </a:solidFill>
              </a:rPr>
              <a:t>What are the main </a:t>
            </a:r>
            <a:r>
              <a:rPr lang="en-US" sz="3959" b="1" i="1" dirty="0">
                <a:solidFill>
                  <a:schemeClr val="accent2">
                    <a:lumMod val="20000"/>
                    <a:lumOff val="80000"/>
                  </a:schemeClr>
                </a:solidFill>
              </a:rPr>
              <a:t>strengths</a:t>
            </a:r>
            <a:r>
              <a:rPr lang="en-US" sz="3959" dirty="0">
                <a:solidFill>
                  <a:schemeClr val="accent2">
                    <a:lumMod val="20000"/>
                    <a:lumOff val="80000"/>
                  </a:schemeClr>
                </a:solidFill>
              </a:rPr>
              <a:t> of quantitative research/statistics?</a:t>
            </a:r>
          </a:p>
        </p:txBody>
      </p:sp>
      <p:sp>
        <p:nvSpPr>
          <p:cNvPr id="105" name="Shape 105"/>
          <p:cNvSpPr txBox="1"/>
          <p:nvPr/>
        </p:nvSpPr>
        <p:spPr>
          <a:xfrm>
            <a:off x="2656742" y="5791201"/>
            <a:ext cx="2058600" cy="246300"/>
          </a:xfrm>
          <a:prstGeom prst="rect">
            <a:avLst/>
          </a:prstGeom>
          <a:noFill/>
          <a:ln>
            <a:noFill/>
          </a:ln>
        </p:spPr>
        <p:txBody>
          <a:bodyPr lIns="91425" tIns="45700" rIns="91425" bIns="45700" anchor="t" anchorCtr="0">
            <a:noAutofit/>
          </a:bodyPr>
          <a:lstStyle/>
          <a:p>
            <a:pPr>
              <a:buSzPct val="25000"/>
            </a:pPr>
            <a:r>
              <a:rPr lang="en-US" sz="1000">
                <a:solidFill>
                  <a:schemeClr val="tx1">
                    <a:lumMod val="85000"/>
                  </a:schemeClr>
                </a:solidFill>
                <a:latin typeface="Calibri"/>
                <a:ea typeface="Calibri"/>
                <a:cs typeface="Calibri"/>
                <a:sym typeface="Calibri"/>
              </a:rPr>
              <a:t>http://blog.forwardmapworks.com/</a:t>
            </a:r>
          </a:p>
        </p:txBody>
      </p:sp>
      <p:pic>
        <p:nvPicPr>
          <p:cNvPr id="4" name="Shape 111" descr="objectivity">
            <a:extLst>
              <a:ext uri="{FF2B5EF4-FFF2-40B4-BE49-F238E27FC236}">
                <a16:creationId xmlns:a16="http://schemas.microsoft.com/office/drawing/2014/main" id="{B64EB6DC-B28D-4B44-8402-4D9F47D5876C}"/>
              </a:ext>
            </a:extLst>
          </p:cNvPr>
          <p:cNvPicPr preferRelativeResize="0"/>
          <p:nvPr/>
        </p:nvPicPr>
        <p:blipFill rotWithShape="1">
          <a:blip r:embed="rId3">
            <a:alphaModFix/>
          </a:blip>
          <a:srcRect/>
          <a:stretch/>
        </p:blipFill>
        <p:spPr>
          <a:xfrm>
            <a:off x="1975929" y="2364355"/>
            <a:ext cx="3764966" cy="3549996"/>
          </a:xfrm>
          <a:prstGeom prst="rect">
            <a:avLst/>
          </a:prstGeom>
          <a:noFill/>
          <a:ln>
            <a:noFill/>
          </a:ln>
        </p:spPr>
      </p:pic>
      <p:pic>
        <p:nvPicPr>
          <p:cNvPr id="5" name="Shape 137" descr="http://www.medicine.mcgill.ca/epidemiology/hanley/tmp/DescriptiveStatistics/median_or_mean_height.gif">
            <a:extLst>
              <a:ext uri="{FF2B5EF4-FFF2-40B4-BE49-F238E27FC236}">
                <a16:creationId xmlns:a16="http://schemas.microsoft.com/office/drawing/2014/main" id="{3C74CDA0-B9C7-4540-A333-F5208ADD2E20}"/>
              </a:ext>
            </a:extLst>
          </p:cNvPr>
          <p:cNvPicPr preferRelativeResize="0"/>
          <p:nvPr/>
        </p:nvPicPr>
        <p:blipFill rotWithShape="1">
          <a:blip r:embed="rId4">
            <a:alphaModFix/>
          </a:blip>
          <a:srcRect/>
          <a:stretch/>
        </p:blipFill>
        <p:spPr>
          <a:xfrm>
            <a:off x="6905741" y="1908699"/>
            <a:ext cx="3310331" cy="4758622"/>
          </a:xfrm>
          <a:prstGeom prst="rect">
            <a:avLst/>
          </a:prstGeom>
          <a:noFill/>
          <a:ln>
            <a:noFill/>
          </a:ln>
        </p:spPr>
      </p:pic>
    </p:spTree>
    <p:extLst>
      <p:ext uri="{BB962C8B-B14F-4D97-AF65-F5344CB8AC3E}">
        <p14:creationId xmlns:p14="http://schemas.microsoft.com/office/powerpoint/2010/main" val="20174149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51"/>
        <p:cNvGrpSpPr/>
        <p:nvPr/>
      </p:nvGrpSpPr>
      <p:grpSpPr>
        <a:xfrm>
          <a:off x="0" y="0"/>
          <a:ext cx="0" cy="0"/>
          <a:chOff x="0" y="0"/>
          <a:chExt cx="0" cy="0"/>
        </a:xfrm>
      </p:grpSpPr>
      <p:sp>
        <p:nvSpPr>
          <p:cNvPr id="253" name="Shape 253" descr="http://developer.r-project.org/Logo/Rlogo.svg"/>
          <p:cNvSpPr/>
          <p:nvPr/>
        </p:nvSpPr>
        <p:spPr>
          <a:xfrm>
            <a:off x="1679576" y="-144463"/>
            <a:ext cx="304799" cy="304801"/>
          </a:xfrm>
          <a:prstGeom prst="rect">
            <a:avLst/>
          </a:prstGeom>
          <a:noFill/>
          <a:ln>
            <a:noFill/>
          </a:ln>
        </p:spPr>
        <p:txBody>
          <a:bodyPr lIns="91425" tIns="45700" rIns="91425" bIns="45700" anchor="t" anchorCtr="0">
            <a:noAutofit/>
          </a:bodyPr>
          <a:lstStyle/>
          <a:p>
            <a:endParaRPr>
              <a:solidFill>
                <a:schemeClr val="dk1"/>
              </a:solidFill>
              <a:latin typeface="Calibri"/>
              <a:ea typeface="Calibri"/>
              <a:cs typeface="Calibri"/>
              <a:sym typeface="Calibri"/>
            </a:endParaRPr>
          </a:p>
        </p:txBody>
      </p:sp>
      <p:sp>
        <p:nvSpPr>
          <p:cNvPr id="254" name="Shape 254" descr="http://developer.r-project.org/Logo/Rlogo.svg"/>
          <p:cNvSpPr/>
          <p:nvPr/>
        </p:nvSpPr>
        <p:spPr>
          <a:xfrm>
            <a:off x="1831976" y="7938"/>
            <a:ext cx="304799" cy="304801"/>
          </a:xfrm>
          <a:prstGeom prst="rect">
            <a:avLst/>
          </a:prstGeom>
          <a:noFill/>
          <a:ln>
            <a:noFill/>
          </a:ln>
        </p:spPr>
        <p:txBody>
          <a:bodyPr lIns="91425" tIns="45700" rIns="91425" bIns="45700" anchor="t" anchorCtr="0">
            <a:noAutofit/>
          </a:bodyPr>
          <a:lstStyle/>
          <a:p>
            <a:endParaRPr>
              <a:solidFill>
                <a:schemeClr val="dk1"/>
              </a:solidFill>
              <a:latin typeface="Calibri"/>
              <a:ea typeface="Calibri"/>
              <a:cs typeface="Calibri"/>
              <a:sym typeface="Calibri"/>
            </a:endParaRPr>
          </a:p>
        </p:txBody>
      </p:sp>
      <p:sp>
        <p:nvSpPr>
          <p:cNvPr id="255" name="Shape 255" descr="http://developer.r-project.org/Logo/Rlogo.svg"/>
          <p:cNvSpPr/>
          <p:nvPr/>
        </p:nvSpPr>
        <p:spPr>
          <a:xfrm>
            <a:off x="1984376" y="160337"/>
            <a:ext cx="304799" cy="304801"/>
          </a:xfrm>
          <a:prstGeom prst="rect">
            <a:avLst/>
          </a:prstGeom>
          <a:noFill/>
          <a:ln>
            <a:noFill/>
          </a:ln>
        </p:spPr>
        <p:txBody>
          <a:bodyPr lIns="91425" tIns="45700" rIns="91425" bIns="45700" anchor="t" anchorCtr="0">
            <a:noAutofit/>
          </a:bodyPr>
          <a:lstStyle/>
          <a:p>
            <a:endParaRPr>
              <a:solidFill>
                <a:schemeClr val="dk1"/>
              </a:solidFill>
              <a:latin typeface="Calibri"/>
              <a:ea typeface="Calibri"/>
              <a:cs typeface="Calibri"/>
              <a:sym typeface="Calibri"/>
            </a:endParaRPr>
          </a:p>
        </p:txBody>
      </p:sp>
      <p:sp>
        <p:nvSpPr>
          <p:cNvPr id="256" name="Shape 256" descr="http://developer.r-project.org/Logo/Rlogo.svg"/>
          <p:cNvSpPr/>
          <p:nvPr/>
        </p:nvSpPr>
        <p:spPr>
          <a:xfrm>
            <a:off x="2136776" y="312738"/>
            <a:ext cx="304799" cy="304801"/>
          </a:xfrm>
          <a:prstGeom prst="rect">
            <a:avLst/>
          </a:prstGeom>
          <a:noFill/>
          <a:ln>
            <a:noFill/>
          </a:ln>
        </p:spPr>
        <p:txBody>
          <a:bodyPr lIns="91425" tIns="45700" rIns="91425" bIns="45700" anchor="t" anchorCtr="0">
            <a:noAutofit/>
          </a:bodyPr>
          <a:lstStyle/>
          <a:p>
            <a:endParaRPr>
              <a:solidFill>
                <a:schemeClr val="dk1"/>
              </a:solidFill>
              <a:latin typeface="Calibri"/>
              <a:ea typeface="Calibri"/>
              <a:cs typeface="Calibri"/>
              <a:sym typeface="Calibri"/>
            </a:endParaRPr>
          </a:p>
        </p:txBody>
      </p:sp>
      <p:sp>
        <p:nvSpPr>
          <p:cNvPr id="2" name="AutoShape 6" descr="Image result for r"/>
          <p:cNvSpPr>
            <a:spLocks noChangeAspect="1" noChangeArrowheads="1"/>
          </p:cNvSpPr>
          <p:nvPr/>
        </p:nvSpPr>
        <p:spPr bwMode="auto">
          <a:xfrm>
            <a:off x="2289175" y="4651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Shape 208">
            <a:extLst>
              <a:ext uri="{FF2B5EF4-FFF2-40B4-BE49-F238E27FC236}">
                <a16:creationId xmlns:a16="http://schemas.microsoft.com/office/drawing/2014/main" id="{B5ED5A12-E140-4B27-8ED2-A376D55B0764}"/>
              </a:ext>
            </a:extLst>
          </p:cNvPr>
          <p:cNvSpPr txBox="1"/>
          <p:nvPr/>
        </p:nvSpPr>
        <p:spPr>
          <a:xfrm>
            <a:off x="1828800" y="152401"/>
            <a:ext cx="7772400" cy="769441"/>
          </a:xfrm>
          <a:prstGeom prst="rect">
            <a:avLst/>
          </a:prstGeom>
          <a:noFill/>
          <a:ln>
            <a:noFill/>
          </a:ln>
        </p:spPr>
        <p:txBody>
          <a:bodyPr lIns="91425" tIns="45700" rIns="91425" bIns="45700" anchor="t" anchorCtr="0">
            <a:noAutofit/>
          </a:bodyPr>
          <a:lstStyle/>
          <a:p>
            <a:pPr>
              <a:buSzPct val="25000"/>
            </a:pPr>
            <a:r>
              <a:rPr lang="en-US" sz="4400" dirty="0">
                <a:solidFill>
                  <a:schemeClr val="accent2">
                    <a:lumMod val="20000"/>
                    <a:lumOff val="80000"/>
                  </a:schemeClr>
                </a:solidFill>
                <a:latin typeface="Calibri"/>
                <a:ea typeface="Calibri"/>
                <a:cs typeface="Calibri"/>
                <a:sym typeface="Calibri"/>
              </a:rPr>
              <a:t>Spatial statistics</a:t>
            </a:r>
          </a:p>
        </p:txBody>
      </p:sp>
      <p:sp>
        <p:nvSpPr>
          <p:cNvPr id="3" name="Rectangle 2">
            <a:extLst>
              <a:ext uri="{FF2B5EF4-FFF2-40B4-BE49-F238E27FC236}">
                <a16:creationId xmlns:a16="http://schemas.microsoft.com/office/drawing/2014/main" id="{7CCF5879-AF74-4DA1-9B01-1BC05E355968}"/>
              </a:ext>
            </a:extLst>
          </p:cNvPr>
          <p:cNvSpPr/>
          <p:nvPr/>
        </p:nvSpPr>
        <p:spPr>
          <a:xfrm>
            <a:off x="2289174" y="944910"/>
            <a:ext cx="7772400" cy="1384995"/>
          </a:xfrm>
          <a:prstGeom prst="rect">
            <a:avLst/>
          </a:prstGeom>
        </p:spPr>
        <p:txBody>
          <a:bodyPr wrap="square">
            <a:spAutoFit/>
          </a:bodyPr>
          <a:lstStyle/>
          <a:p>
            <a:pPr>
              <a:buClr>
                <a:srgbClr val="FFFF66"/>
              </a:buClr>
              <a:buSzPct val="100000"/>
            </a:pPr>
            <a:r>
              <a:rPr lang="en-US" sz="2800" dirty="0">
                <a:solidFill>
                  <a:schemeClr val="accent2">
                    <a:lumMod val="20000"/>
                    <a:lumOff val="80000"/>
                  </a:schemeClr>
                </a:solidFill>
                <a:latin typeface="Calibri"/>
                <a:ea typeface="Calibri"/>
                <a:cs typeface="Calibri"/>
                <a:sym typeface="Calibri"/>
              </a:rPr>
              <a:t>Spatial autocorrelation/Hotspot analysis</a:t>
            </a:r>
          </a:p>
          <a:p>
            <a:pPr>
              <a:buClr>
                <a:srgbClr val="FFFF66"/>
              </a:buClr>
              <a:buSzPct val="100000"/>
            </a:pPr>
            <a:r>
              <a:rPr lang="en-US" sz="2800" dirty="0">
                <a:solidFill>
                  <a:schemeClr val="accent2">
                    <a:lumMod val="20000"/>
                    <a:lumOff val="80000"/>
                  </a:schemeClr>
                </a:solidFill>
                <a:latin typeface="Calibri"/>
                <a:ea typeface="Calibri"/>
                <a:cs typeface="Calibri"/>
                <a:sym typeface="Calibri"/>
              </a:rPr>
              <a:t>Spatial clustering</a:t>
            </a:r>
          </a:p>
          <a:p>
            <a:pPr>
              <a:buClr>
                <a:srgbClr val="FFFF66"/>
              </a:buClr>
              <a:buSzPct val="100000"/>
            </a:pPr>
            <a:r>
              <a:rPr lang="en-US" sz="2800" dirty="0">
                <a:solidFill>
                  <a:schemeClr val="accent2">
                    <a:lumMod val="20000"/>
                    <a:lumOff val="80000"/>
                  </a:schemeClr>
                </a:solidFill>
                <a:latin typeface="Calibri"/>
                <a:ea typeface="Calibri"/>
                <a:cs typeface="Calibri"/>
                <a:sym typeface="Calibri"/>
              </a:rPr>
              <a:t>Geographic regression models</a:t>
            </a:r>
          </a:p>
        </p:txBody>
      </p:sp>
      <p:pic>
        <p:nvPicPr>
          <p:cNvPr id="5" name="Picture 4">
            <a:extLst>
              <a:ext uri="{FF2B5EF4-FFF2-40B4-BE49-F238E27FC236}">
                <a16:creationId xmlns:a16="http://schemas.microsoft.com/office/drawing/2014/main" id="{1353B2A5-8BED-4A82-9366-99D73D997B73}"/>
              </a:ext>
            </a:extLst>
          </p:cNvPr>
          <p:cNvPicPr>
            <a:picLocks noChangeAspect="1"/>
          </p:cNvPicPr>
          <p:nvPr/>
        </p:nvPicPr>
        <p:blipFill>
          <a:blip r:embed="rId3"/>
          <a:stretch>
            <a:fillRect/>
          </a:stretch>
        </p:blipFill>
        <p:spPr>
          <a:xfrm>
            <a:off x="6022563" y="4142792"/>
            <a:ext cx="4513042" cy="2562808"/>
          </a:xfrm>
          <a:prstGeom prst="rect">
            <a:avLst/>
          </a:prstGeom>
        </p:spPr>
      </p:pic>
      <p:pic>
        <p:nvPicPr>
          <p:cNvPr id="7" name="Picture 6">
            <a:extLst>
              <a:ext uri="{FF2B5EF4-FFF2-40B4-BE49-F238E27FC236}">
                <a16:creationId xmlns:a16="http://schemas.microsoft.com/office/drawing/2014/main" id="{362499F4-4C3B-4B60-BD20-67AA9C85AF17}"/>
              </a:ext>
            </a:extLst>
          </p:cNvPr>
          <p:cNvPicPr>
            <a:picLocks noChangeAspect="1"/>
          </p:cNvPicPr>
          <p:nvPr/>
        </p:nvPicPr>
        <p:blipFill>
          <a:blip r:embed="rId4"/>
          <a:stretch>
            <a:fillRect/>
          </a:stretch>
        </p:blipFill>
        <p:spPr>
          <a:xfrm>
            <a:off x="1828801" y="3582955"/>
            <a:ext cx="4033706" cy="3122645"/>
          </a:xfrm>
          <a:prstGeom prst="rect">
            <a:avLst/>
          </a:prstGeom>
        </p:spPr>
      </p:pic>
    </p:spTree>
    <p:extLst>
      <p:ext uri="{BB962C8B-B14F-4D97-AF65-F5344CB8AC3E}">
        <p14:creationId xmlns:p14="http://schemas.microsoft.com/office/powerpoint/2010/main" val="39537454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51"/>
        <p:cNvGrpSpPr/>
        <p:nvPr/>
      </p:nvGrpSpPr>
      <p:grpSpPr>
        <a:xfrm>
          <a:off x="0" y="0"/>
          <a:ext cx="0" cy="0"/>
          <a:chOff x="0" y="0"/>
          <a:chExt cx="0" cy="0"/>
        </a:xfrm>
      </p:grpSpPr>
      <p:sp>
        <p:nvSpPr>
          <p:cNvPr id="253" name="Shape 253" descr="http://developer.r-project.org/Logo/Rlogo.svg"/>
          <p:cNvSpPr/>
          <p:nvPr/>
        </p:nvSpPr>
        <p:spPr>
          <a:xfrm>
            <a:off x="1679576" y="-144463"/>
            <a:ext cx="304799" cy="304801"/>
          </a:xfrm>
          <a:prstGeom prst="rect">
            <a:avLst/>
          </a:prstGeom>
          <a:noFill/>
          <a:ln>
            <a:noFill/>
          </a:ln>
        </p:spPr>
        <p:txBody>
          <a:bodyPr lIns="91425" tIns="45700" rIns="91425" bIns="45700" anchor="t" anchorCtr="0">
            <a:noAutofit/>
          </a:bodyPr>
          <a:lstStyle/>
          <a:p>
            <a:endParaRPr>
              <a:solidFill>
                <a:schemeClr val="accent2">
                  <a:lumMod val="20000"/>
                  <a:lumOff val="80000"/>
                </a:schemeClr>
              </a:solidFill>
              <a:latin typeface="Calibri"/>
              <a:ea typeface="Calibri"/>
              <a:cs typeface="Calibri"/>
              <a:sym typeface="Calibri"/>
            </a:endParaRPr>
          </a:p>
        </p:txBody>
      </p:sp>
      <p:sp>
        <p:nvSpPr>
          <p:cNvPr id="254" name="Shape 254" descr="http://developer.r-project.org/Logo/Rlogo.svg"/>
          <p:cNvSpPr/>
          <p:nvPr/>
        </p:nvSpPr>
        <p:spPr>
          <a:xfrm>
            <a:off x="1831976" y="7938"/>
            <a:ext cx="304799" cy="304801"/>
          </a:xfrm>
          <a:prstGeom prst="rect">
            <a:avLst/>
          </a:prstGeom>
          <a:noFill/>
          <a:ln>
            <a:noFill/>
          </a:ln>
        </p:spPr>
        <p:txBody>
          <a:bodyPr lIns="91425" tIns="45700" rIns="91425" bIns="45700" anchor="t" anchorCtr="0">
            <a:noAutofit/>
          </a:bodyPr>
          <a:lstStyle/>
          <a:p>
            <a:endParaRPr>
              <a:solidFill>
                <a:schemeClr val="accent2">
                  <a:lumMod val="20000"/>
                  <a:lumOff val="80000"/>
                </a:schemeClr>
              </a:solidFill>
              <a:latin typeface="Calibri"/>
              <a:ea typeface="Calibri"/>
              <a:cs typeface="Calibri"/>
              <a:sym typeface="Calibri"/>
            </a:endParaRPr>
          </a:p>
        </p:txBody>
      </p:sp>
      <p:sp>
        <p:nvSpPr>
          <p:cNvPr id="255" name="Shape 255" descr="http://developer.r-project.org/Logo/Rlogo.svg"/>
          <p:cNvSpPr/>
          <p:nvPr/>
        </p:nvSpPr>
        <p:spPr>
          <a:xfrm>
            <a:off x="1984376" y="160337"/>
            <a:ext cx="304799" cy="304801"/>
          </a:xfrm>
          <a:prstGeom prst="rect">
            <a:avLst/>
          </a:prstGeom>
          <a:noFill/>
          <a:ln>
            <a:noFill/>
          </a:ln>
        </p:spPr>
        <p:txBody>
          <a:bodyPr lIns="91425" tIns="45700" rIns="91425" bIns="45700" anchor="t" anchorCtr="0">
            <a:noAutofit/>
          </a:bodyPr>
          <a:lstStyle/>
          <a:p>
            <a:endParaRPr>
              <a:solidFill>
                <a:schemeClr val="accent2">
                  <a:lumMod val="20000"/>
                  <a:lumOff val="80000"/>
                </a:schemeClr>
              </a:solidFill>
              <a:latin typeface="Calibri"/>
              <a:ea typeface="Calibri"/>
              <a:cs typeface="Calibri"/>
              <a:sym typeface="Calibri"/>
            </a:endParaRPr>
          </a:p>
        </p:txBody>
      </p:sp>
      <p:sp>
        <p:nvSpPr>
          <p:cNvPr id="256" name="Shape 256" descr="http://developer.r-project.org/Logo/Rlogo.svg"/>
          <p:cNvSpPr/>
          <p:nvPr/>
        </p:nvSpPr>
        <p:spPr>
          <a:xfrm>
            <a:off x="2136776" y="312738"/>
            <a:ext cx="304799" cy="304801"/>
          </a:xfrm>
          <a:prstGeom prst="rect">
            <a:avLst/>
          </a:prstGeom>
          <a:noFill/>
          <a:ln>
            <a:noFill/>
          </a:ln>
        </p:spPr>
        <p:txBody>
          <a:bodyPr lIns="91425" tIns="45700" rIns="91425" bIns="45700" anchor="t" anchorCtr="0">
            <a:noAutofit/>
          </a:bodyPr>
          <a:lstStyle/>
          <a:p>
            <a:endParaRPr>
              <a:solidFill>
                <a:schemeClr val="accent2">
                  <a:lumMod val="20000"/>
                  <a:lumOff val="80000"/>
                </a:schemeClr>
              </a:solidFill>
              <a:latin typeface="Calibri"/>
              <a:ea typeface="Calibri"/>
              <a:cs typeface="Calibri"/>
              <a:sym typeface="Calibri"/>
            </a:endParaRPr>
          </a:p>
        </p:txBody>
      </p:sp>
      <p:sp>
        <p:nvSpPr>
          <p:cNvPr id="2" name="AutoShape 6" descr="Image result for r"/>
          <p:cNvSpPr>
            <a:spLocks noChangeAspect="1" noChangeArrowheads="1"/>
          </p:cNvSpPr>
          <p:nvPr/>
        </p:nvSpPr>
        <p:spPr bwMode="auto">
          <a:xfrm>
            <a:off x="2289175" y="4651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accent2">
                  <a:lumMod val="20000"/>
                  <a:lumOff val="80000"/>
                </a:schemeClr>
              </a:solidFill>
            </a:endParaRPr>
          </a:p>
        </p:txBody>
      </p:sp>
      <p:sp>
        <p:nvSpPr>
          <p:cNvPr id="8" name="Shape 208">
            <a:extLst>
              <a:ext uri="{FF2B5EF4-FFF2-40B4-BE49-F238E27FC236}">
                <a16:creationId xmlns:a16="http://schemas.microsoft.com/office/drawing/2014/main" id="{B5ED5A12-E140-4B27-8ED2-A376D55B0764}"/>
              </a:ext>
            </a:extLst>
          </p:cNvPr>
          <p:cNvSpPr txBox="1"/>
          <p:nvPr/>
        </p:nvSpPr>
        <p:spPr>
          <a:xfrm>
            <a:off x="2136774" y="569491"/>
            <a:ext cx="7772400" cy="769441"/>
          </a:xfrm>
          <a:prstGeom prst="rect">
            <a:avLst/>
          </a:prstGeom>
          <a:noFill/>
          <a:ln>
            <a:noFill/>
          </a:ln>
        </p:spPr>
        <p:txBody>
          <a:bodyPr lIns="91425" tIns="45700" rIns="91425" bIns="45700" anchor="t" anchorCtr="0">
            <a:noAutofit/>
          </a:bodyPr>
          <a:lstStyle/>
          <a:p>
            <a:pPr algn="ctr">
              <a:buSzPct val="25000"/>
            </a:pPr>
            <a:r>
              <a:rPr lang="en-US" sz="4400" dirty="0">
                <a:solidFill>
                  <a:schemeClr val="accent2">
                    <a:lumMod val="20000"/>
                    <a:lumOff val="80000"/>
                  </a:schemeClr>
                </a:solidFill>
                <a:latin typeface="Calibri"/>
                <a:ea typeface="Calibri"/>
                <a:cs typeface="Calibri"/>
                <a:sym typeface="Calibri"/>
              </a:rPr>
              <a:t>Let’s talk about ungrading</a:t>
            </a:r>
          </a:p>
        </p:txBody>
      </p:sp>
      <p:pic>
        <p:nvPicPr>
          <p:cNvPr id="6" name="Picture 5">
            <a:extLst>
              <a:ext uri="{FF2B5EF4-FFF2-40B4-BE49-F238E27FC236}">
                <a16:creationId xmlns:a16="http://schemas.microsoft.com/office/drawing/2014/main" id="{CEFC23C6-7514-4A0D-877D-D96E8CDC6AF9}"/>
              </a:ext>
            </a:extLst>
          </p:cNvPr>
          <p:cNvPicPr>
            <a:picLocks noChangeAspect="1"/>
          </p:cNvPicPr>
          <p:nvPr/>
        </p:nvPicPr>
        <p:blipFill>
          <a:blip r:embed="rId3"/>
          <a:stretch>
            <a:fillRect/>
          </a:stretch>
        </p:blipFill>
        <p:spPr>
          <a:xfrm>
            <a:off x="4479924" y="1920260"/>
            <a:ext cx="3086100" cy="4752975"/>
          </a:xfrm>
          <a:prstGeom prst="rect">
            <a:avLst/>
          </a:prstGeom>
        </p:spPr>
      </p:pic>
    </p:spTree>
    <p:extLst>
      <p:ext uri="{BB962C8B-B14F-4D97-AF65-F5344CB8AC3E}">
        <p14:creationId xmlns:p14="http://schemas.microsoft.com/office/powerpoint/2010/main" val="9439085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51"/>
        <p:cNvGrpSpPr/>
        <p:nvPr/>
      </p:nvGrpSpPr>
      <p:grpSpPr>
        <a:xfrm>
          <a:off x="0" y="0"/>
          <a:ext cx="0" cy="0"/>
          <a:chOff x="0" y="0"/>
          <a:chExt cx="0" cy="0"/>
        </a:xfrm>
      </p:grpSpPr>
      <p:sp>
        <p:nvSpPr>
          <p:cNvPr id="253" name="Shape 253" descr="http://developer.r-project.org/Logo/Rlogo.svg"/>
          <p:cNvSpPr/>
          <p:nvPr/>
        </p:nvSpPr>
        <p:spPr>
          <a:xfrm>
            <a:off x="1679576" y="-144463"/>
            <a:ext cx="304799" cy="304801"/>
          </a:xfrm>
          <a:prstGeom prst="rect">
            <a:avLst/>
          </a:prstGeom>
          <a:noFill/>
          <a:ln>
            <a:noFill/>
          </a:ln>
        </p:spPr>
        <p:txBody>
          <a:bodyPr lIns="91425" tIns="45700" rIns="91425" bIns="45700" anchor="t" anchorCtr="0">
            <a:noAutofit/>
          </a:bodyPr>
          <a:lstStyle/>
          <a:p>
            <a:endParaRPr>
              <a:solidFill>
                <a:schemeClr val="accent2">
                  <a:lumMod val="20000"/>
                  <a:lumOff val="80000"/>
                </a:schemeClr>
              </a:solidFill>
              <a:latin typeface="Calibri"/>
              <a:ea typeface="Calibri"/>
              <a:cs typeface="Calibri"/>
              <a:sym typeface="Calibri"/>
            </a:endParaRPr>
          </a:p>
        </p:txBody>
      </p:sp>
      <p:sp>
        <p:nvSpPr>
          <p:cNvPr id="254" name="Shape 254" descr="http://developer.r-project.org/Logo/Rlogo.svg"/>
          <p:cNvSpPr/>
          <p:nvPr/>
        </p:nvSpPr>
        <p:spPr>
          <a:xfrm>
            <a:off x="1831976" y="7938"/>
            <a:ext cx="304799" cy="304801"/>
          </a:xfrm>
          <a:prstGeom prst="rect">
            <a:avLst/>
          </a:prstGeom>
          <a:noFill/>
          <a:ln>
            <a:noFill/>
          </a:ln>
        </p:spPr>
        <p:txBody>
          <a:bodyPr lIns="91425" tIns="45700" rIns="91425" bIns="45700" anchor="t" anchorCtr="0">
            <a:noAutofit/>
          </a:bodyPr>
          <a:lstStyle/>
          <a:p>
            <a:endParaRPr>
              <a:solidFill>
                <a:schemeClr val="accent2">
                  <a:lumMod val="20000"/>
                  <a:lumOff val="80000"/>
                </a:schemeClr>
              </a:solidFill>
              <a:latin typeface="Calibri"/>
              <a:ea typeface="Calibri"/>
              <a:cs typeface="Calibri"/>
              <a:sym typeface="Calibri"/>
            </a:endParaRPr>
          </a:p>
        </p:txBody>
      </p:sp>
      <p:sp>
        <p:nvSpPr>
          <p:cNvPr id="255" name="Shape 255" descr="http://developer.r-project.org/Logo/Rlogo.svg"/>
          <p:cNvSpPr/>
          <p:nvPr/>
        </p:nvSpPr>
        <p:spPr>
          <a:xfrm>
            <a:off x="1984376" y="160337"/>
            <a:ext cx="304799" cy="304801"/>
          </a:xfrm>
          <a:prstGeom prst="rect">
            <a:avLst/>
          </a:prstGeom>
          <a:noFill/>
          <a:ln>
            <a:noFill/>
          </a:ln>
        </p:spPr>
        <p:txBody>
          <a:bodyPr lIns="91425" tIns="45700" rIns="91425" bIns="45700" anchor="t" anchorCtr="0">
            <a:noAutofit/>
          </a:bodyPr>
          <a:lstStyle/>
          <a:p>
            <a:endParaRPr>
              <a:solidFill>
                <a:schemeClr val="accent2">
                  <a:lumMod val="20000"/>
                  <a:lumOff val="80000"/>
                </a:schemeClr>
              </a:solidFill>
              <a:latin typeface="Calibri"/>
              <a:ea typeface="Calibri"/>
              <a:cs typeface="Calibri"/>
              <a:sym typeface="Calibri"/>
            </a:endParaRPr>
          </a:p>
        </p:txBody>
      </p:sp>
      <p:sp>
        <p:nvSpPr>
          <p:cNvPr id="256" name="Shape 256" descr="http://developer.r-project.org/Logo/Rlogo.svg"/>
          <p:cNvSpPr/>
          <p:nvPr/>
        </p:nvSpPr>
        <p:spPr>
          <a:xfrm>
            <a:off x="2136776" y="312738"/>
            <a:ext cx="304799" cy="304801"/>
          </a:xfrm>
          <a:prstGeom prst="rect">
            <a:avLst/>
          </a:prstGeom>
          <a:noFill/>
          <a:ln>
            <a:noFill/>
          </a:ln>
        </p:spPr>
        <p:txBody>
          <a:bodyPr lIns="91425" tIns="45700" rIns="91425" bIns="45700" anchor="t" anchorCtr="0">
            <a:noAutofit/>
          </a:bodyPr>
          <a:lstStyle/>
          <a:p>
            <a:endParaRPr>
              <a:solidFill>
                <a:schemeClr val="accent2">
                  <a:lumMod val="20000"/>
                  <a:lumOff val="80000"/>
                </a:schemeClr>
              </a:solidFill>
              <a:latin typeface="Calibri"/>
              <a:ea typeface="Calibri"/>
              <a:cs typeface="Calibri"/>
              <a:sym typeface="Calibri"/>
            </a:endParaRPr>
          </a:p>
        </p:txBody>
      </p:sp>
      <p:sp>
        <p:nvSpPr>
          <p:cNvPr id="2" name="AutoShape 6" descr="Image result for r"/>
          <p:cNvSpPr>
            <a:spLocks noChangeAspect="1" noChangeArrowheads="1"/>
          </p:cNvSpPr>
          <p:nvPr/>
        </p:nvSpPr>
        <p:spPr bwMode="auto">
          <a:xfrm>
            <a:off x="2289175" y="4651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accent2">
                  <a:lumMod val="20000"/>
                  <a:lumOff val="80000"/>
                </a:schemeClr>
              </a:solidFill>
            </a:endParaRPr>
          </a:p>
        </p:txBody>
      </p:sp>
      <p:sp>
        <p:nvSpPr>
          <p:cNvPr id="8" name="Shape 208">
            <a:extLst>
              <a:ext uri="{FF2B5EF4-FFF2-40B4-BE49-F238E27FC236}">
                <a16:creationId xmlns:a16="http://schemas.microsoft.com/office/drawing/2014/main" id="{B5ED5A12-E140-4B27-8ED2-A376D55B0764}"/>
              </a:ext>
            </a:extLst>
          </p:cNvPr>
          <p:cNvSpPr txBox="1"/>
          <p:nvPr/>
        </p:nvSpPr>
        <p:spPr>
          <a:xfrm>
            <a:off x="1679575" y="232816"/>
            <a:ext cx="7772400" cy="769441"/>
          </a:xfrm>
          <a:prstGeom prst="rect">
            <a:avLst/>
          </a:prstGeom>
          <a:noFill/>
          <a:ln>
            <a:noFill/>
          </a:ln>
        </p:spPr>
        <p:txBody>
          <a:bodyPr lIns="91425" tIns="45700" rIns="91425" bIns="45700" anchor="t" anchorCtr="0">
            <a:noAutofit/>
          </a:bodyPr>
          <a:lstStyle/>
          <a:p>
            <a:pPr>
              <a:buSzPct val="25000"/>
            </a:pPr>
            <a:r>
              <a:rPr lang="en-US" sz="4400" dirty="0">
                <a:solidFill>
                  <a:schemeClr val="accent2">
                    <a:lumMod val="20000"/>
                    <a:lumOff val="80000"/>
                  </a:schemeClr>
                </a:solidFill>
                <a:latin typeface="Calibri"/>
                <a:ea typeface="Calibri"/>
                <a:cs typeface="Calibri"/>
                <a:sym typeface="Calibri"/>
              </a:rPr>
              <a:t>What is ungrading?</a:t>
            </a:r>
          </a:p>
        </p:txBody>
      </p:sp>
      <p:sp>
        <p:nvSpPr>
          <p:cNvPr id="3" name="Rectangle 2">
            <a:extLst>
              <a:ext uri="{FF2B5EF4-FFF2-40B4-BE49-F238E27FC236}">
                <a16:creationId xmlns:a16="http://schemas.microsoft.com/office/drawing/2014/main" id="{437685F2-32EA-4530-99B7-F2545AC89BA2}"/>
              </a:ext>
            </a:extLst>
          </p:cNvPr>
          <p:cNvSpPr/>
          <p:nvPr/>
        </p:nvSpPr>
        <p:spPr>
          <a:xfrm>
            <a:off x="2069841" y="1154656"/>
            <a:ext cx="7772400" cy="1815882"/>
          </a:xfrm>
          <a:prstGeom prst="rect">
            <a:avLst/>
          </a:prstGeom>
        </p:spPr>
        <p:txBody>
          <a:bodyPr wrap="square">
            <a:spAutoFit/>
          </a:bodyPr>
          <a:lstStyle/>
          <a:p>
            <a:r>
              <a:rPr lang="en-US" sz="2800" dirty="0">
                <a:solidFill>
                  <a:schemeClr val="accent2">
                    <a:lumMod val="20000"/>
                    <a:lumOff val="80000"/>
                  </a:schemeClr>
                </a:solidFill>
                <a:latin typeface="Calibri" panose="020F0502020204030204" pitchFamily="34" charset="0"/>
              </a:rPr>
              <a:t>“The focus of ungrading is to provide extensive feedback to students and then jointly (students and instructors) come to a consensus as to what the grade should be.”</a:t>
            </a:r>
            <a:endParaRPr lang="en-US" sz="2800" dirty="0">
              <a:solidFill>
                <a:schemeClr val="accent2">
                  <a:lumMod val="20000"/>
                  <a:lumOff val="80000"/>
                </a:schemeClr>
              </a:solidFill>
            </a:endParaRPr>
          </a:p>
        </p:txBody>
      </p:sp>
      <p:sp>
        <p:nvSpPr>
          <p:cNvPr id="4" name="Rectangle 3">
            <a:extLst>
              <a:ext uri="{FF2B5EF4-FFF2-40B4-BE49-F238E27FC236}">
                <a16:creationId xmlns:a16="http://schemas.microsoft.com/office/drawing/2014/main" id="{63DF5089-5F45-4093-815A-084E2D389DA5}"/>
              </a:ext>
            </a:extLst>
          </p:cNvPr>
          <p:cNvSpPr/>
          <p:nvPr/>
        </p:nvSpPr>
        <p:spPr>
          <a:xfrm>
            <a:off x="2136775" y="6208197"/>
            <a:ext cx="8117633" cy="369332"/>
          </a:xfrm>
          <a:prstGeom prst="rect">
            <a:avLst/>
          </a:prstGeom>
        </p:spPr>
        <p:txBody>
          <a:bodyPr wrap="square">
            <a:spAutoFit/>
          </a:bodyPr>
          <a:lstStyle/>
          <a:p>
            <a:r>
              <a:rPr lang="en-US" dirty="0">
                <a:solidFill>
                  <a:schemeClr val="accent2">
                    <a:lumMod val="20000"/>
                    <a:lumOff val="80000"/>
                  </a:schemeClr>
                </a:solidFill>
              </a:rPr>
              <a:t>https://www.chemedx.org/blog/ungrading-what-it-and-why-should-we-use-it</a:t>
            </a:r>
          </a:p>
        </p:txBody>
      </p:sp>
      <p:pic>
        <p:nvPicPr>
          <p:cNvPr id="5" name="Picture 4">
            <a:extLst>
              <a:ext uri="{FF2B5EF4-FFF2-40B4-BE49-F238E27FC236}">
                <a16:creationId xmlns:a16="http://schemas.microsoft.com/office/drawing/2014/main" id="{6DF0B485-B361-4080-A1BB-C20C9815345C}"/>
              </a:ext>
            </a:extLst>
          </p:cNvPr>
          <p:cNvPicPr>
            <a:picLocks noChangeAspect="1"/>
          </p:cNvPicPr>
          <p:nvPr/>
        </p:nvPicPr>
        <p:blipFill>
          <a:blip r:embed="rId3"/>
          <a:stretch>
            <a:fillRect/>
          </a:stretch>
        </p:blipFill>
        <p:spPr>
          <a:xfrm>
            <a:off x="3441223" y="3316868"/>
            <a:ext cx="5029636" cy="2789162"/>
          </a:xfrm>
          <a:prstGeom prst="rect">
            <a:avLst/>
          </a:prstGeom>
        </p:spPr>
      </p:pic>
    </p:spTree>
    <p:extLst>
      <p:ext uri="{BB962C8B-B14F-4D97-AF65-F5344CB8AC3E}">
        <p14:creationId xmlns:p14="http://schemas.microsoft.com/office/powerpoint/2010/main" val="30665223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51"/>
        <p:cNvGrpSpPr/>
        <p:nvPr/>
      </p:nvGrpSpPr>
      <p:grpSpPr>
        <a:xfrm>
          <a:off x="0" y="0"/>
          <a:ext cx="0" cy="0"/>
          <a:chOff x="0" y="0"/>
          <a:chExt cx="0" cy="0"/>
        </a:xfrm>
      </p:grpSpPr>
      <p:sp>
        <p:nvSpPr>
          <p:cNvPr id="253" name="Shape 253" descr="http://developer.r-project.org/Logo/Rlogo.svg"/>
          <p:cNvSpPr/>
          <p:nvPr/>
        </p:nvSpPr>
        <p:spPr>
          <a:xfrm>
            <a:off x="1679576" y="-144463"/>
            <a:ext cx="304799" cy="304801"/>
          </a:xfrm>
          <a:prstGeom prst="rect">
            <a:avLst/>
          </a:prstGeom>
          <a:noFill/>
          <a:ln>
            <a:noFill/>
          </a:ln>
        </p:spPr>
        <p:txBody>
          <a:bodyPr lIns="91425" tIns="45700" rIns="91425" bIns="45700" anchor="t" anchorCtr="0">
            <a:noAutofit/>
          </a:bodyPr>
          <a:lstStyle/>
          <a:p>
            <a:endParaRPr>
              <a:solidFill>
                <a:schemeClr val="accent2">
                  <a:lumMod val="20000"/>
                  <a:lumOff val="80000"/>
                </a:schemeClr>
              </a:solidFill>
              <a:latin typeface="Calibri"/>
              <a:ea typeface="Calibri"/>
              <a:cs typeface="Calibri"/>
              <a:sym typeface="Calibri"/>
            </a:endParaRPr>
          </a:p>
        </p:txBody>
      </p:sp>
      <p:sp>
        <p:nvSpPr>
          <p:cNvPr id="254" name="Shape 254" descr="http://developer.r-project.org/Logo/Rlogo.svg"/>
          <p:cNvSpPr/>
          <p:nvPr/>
        </p:nvSpPr>
        <p:spPr>
          <a:xfrm>
            <a:off x="1831976" y="7938"/>
            <a:ext cx="304799" cy="304801"/>
          </a:xfrm>
          <a:prstGeom prst="rect">
            <a:avLst/>
          </a:prstGeom>
          <a:noFill/>
          <a:ln>
            <a:noFill/>
          </a:ln>
        </p:spPr>
        <p:txBody>
          <a:bodyPr lIns="91425" tIns="45700" rIns="91425" bIns="45700" anchor="t" anchorCtr="0">
            <a:noAutofit/>
          </a:bodyPr>
          <a:lstStyle/>
          <a:p>
            <a:endParaRPr>
              <a:solidFill>
                <a:schemeClr val="accent2">
                  <a:lumMod val="20000"/>
                  <a:lumOff val="80000"/>
                </a:schemeClr>
              </a:solidFill>
              <a:latin typeface="Calibri"/>
              <a:ea typeface="Calibri"/>
              <a:cs typeface="Calibri"/>
              <a:sym typeface="Calibri"/>
            </a:endParaRPr>
          </a:p>
        </p:txBody>
      </p:sp>
      <p:sp>
        <p:nvSpPr>
          <p:cNvPr id="255" name="Shape 255" descr="http://developer.r-project.org/Logo/Rlogo.svg"/>
          <p:cNvSpPr/>
          <p:nvPr/>
        </p:nvSpPr>
        <p:spPr>
          <a:xfrm>
            <a:off x="1984376" y="160337"/>
            <a:ext cx="304799" cy="304801"/>
          </a:xfrm>
          <a:prstGeom prst="rect">
            <a:avLst/>
          </a:prstGeom>
          <a:noFill/>
          <a:ln>
            <a:noFill/>
          </a:ln>
        </p:spPr>
        <p:txBody>
          <a:bodyPr lIns="91425" tIns="45700" rIns="91425" bIns="45700" anchor="t" anchorCtr="0">
            <a:noAutofit/>
          </a:bodyPr>
          <a:lstStyle/>
          <a:p>
            <a:endParaRPr>
              <a:solidFill>
                <a:schemeClr val="accent2">
                  <a:lumMod val="20000"/>
                  <a:lumOff val="80000"/>
                </a:schemeClr>
              </a:solidFill>
              <a:latin typeface="Calibri"/>
              <a:ea typeface="Calibri"/>
              <a:cs typeface="Calibri"/>
              <a:sym typeface="Calibri"/>
            </a:endParaRPr>
          </a:p>
        </p:txBody>
      </p:sp>
      <p:sp>
        <p:nvSpPr>
          <p:cNvPr id="256" name="Shape 256" descr="http://developer.r-project.org/Logo/Rlogo.svg"/>
          <p:cNvSpPr/>
          <p:nvPr/>
        </p:nvSpPr>
        <p:spPr>
          <a:xfrm>
            <a:off x="2136776" y="312738"/>
            <a:ext cx="304799" cy="304801"/>
          </a:xfrm>
          <a:prstGeom prst="rect">
            <a:avLst/>
          </a:prstGeom>
          <a:noFill/>
          <a:ln>
            <a:noFill/>
          </a:ln>
        </p:spPr>
        <p:txBody>
          <a:bodyPr lIns="91425" tIns="45700" rIns="91425" bIns="45700" anchor="t" anchorCtr="0">
            <a:noAutofit/>
          </a:bodyPr>
          <a:lstStyle/>
          <a:p>
            <a:endParaRPr>
              <a:solidFill>
                <a:schemeClr val="accent2">
                  <a:lumMod val="20000"/>
                  <a:lumOff val="80000"/>
                </a:schemeClr>
              </a:solidFill>
              <a:latin typeface="Calibri"/>
              <a:ea typeface="Calibri"/>
              <a:cs typeface="Calibri"/>
              <a:sym typeface="Calibri"/>
            </a:endParaRPr>
          </a:p>
        </p:txBody>
      </p:sp>
      <p:sp>
        <p:nvSpPr>
          <p:cNvPr id="2" name="AutoShape 6" descr="Image result for r"/>
          <p:cNvSpPr>
            <a:spLocks noChangeAspect="1" noChangeArrowheads="1"/>
          </p:cNvSpPr>
          <p:nvPr/>
        </p:nvSpPr>
        <p:spPr bwMode="auto">
          <a:xfrm>
            <a:off x="2289175" y="4651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accent2">
                  <a:lumMod val="20000"/>
                  <a:lumOff val="80000"/>
                </a:schemeClr>
              </a:solidFill>
            </a:endParaRPr>
          </a:p>
        </p:txBody>
      </p:sp>
      <p:sp>
        <p:nvSpPr>
          <p:cNvPr id="8" name="Shape 208">
            <a:extLst>
              <a:ext uri="{FF2B5EF4-FFF2-40B4-BE49-F238E27FC236}">
                <a16:creationId xmlns:a16="http://schemas.microsoft.com/office/drawing/2014/main" id="{B5ED5A12-E140-4B27-8ED2-A376D55B0764}"/>
              </a:ext>
            </a:extLst>
          </p:cNvPr>
          <p:cNvSpPr txBox="1"/>
          <p:nvPr/>
        </p:nvSpPr>
        <p:spPr>
          <a:xfrm>
            <a:off x="1679575" y="232816"/>
            <a:ext cx="7772400" cy="769441"/>
          </a:xfrm>
          <a:prstGeom prst="rect">
            <a:avLst/>
          </a:prstGeom>
          <a:noFill/>
          <a:ln>
            <a:noFill/>
          </a:ln>
        </p:spPr>
        <p:txBody>
          <a:bodyPr lIns="91425" tIns="45700" rIns="91425" bIns="45700" anchor="t" anchorCtr="0">
            <a:noAutofit/>
          </a:bodyPr>
          <a:lstStyle/>
          <a:p>
            <a:pPr>
              <a:buSzPct val="25000"/>
            </a:pPr>
            <a:r>
              <a:rPr lang="en-US" sz="4400" dirty="0">
                <a:solidFill>
                  <a:schemeClr val="accent2">
                    <a:lumMod val="20000"/>
                    <a:lumOff val="80000"/>
                  </a:schemeClr>
                </a:solidFill>
                <a:latin typeface="Calibri"/>
                <a:ea typeface="Calibri"/>
                <a:cs typeface="Calibri"/>
                <a:sym typeface="Calibri"/>
              </a:rPr>
              <a:t>In this course:</a:t>
            </a:r>
          </a:p>
        </p:txBody>
      </p:sp>
      <p:sp>
        <p:nvSpPr>
          <p:cNvPr id="3" name="Rectangle 2">
            <a:extLst>
              <a:ext uri="{FF2B5EF4-FFF2-40B4-BE49-F238E27FC236}">
                <a16:creationId xmlns:a16="http://schemas.microsoft.com/office/drawing/2014/main" id="{437685F2-32EA-4530-99B7-F2545AC89BA2}"/>
              </a:ext>
            </a:extLst>
          </p:cNvPr>
          <p:cNvSpPr/>
          <p:nvPr/>
        </p:nvSpPr>
        <p:spPr>
          <a:xfrm>
            <a:off x="2069841" y="1154657"/>
            <a:ext cx="7772400" cy="2246769"/>
          </a:xfrm>
          <a:prstGeom prst="rect">
            <a:avLst/>
          </a:prstGeom>
        </p:spPr>
        <p:txBody>
          <a:bodyPr wrap="square">
            <a:spAutoFit/>
          </a:bodyPr>
          <a:lstStyle/>
          <a:p>
            <a:pPr marL="457200" indent="-457200">
              <a:buFont typeface="Arial" panose="020B0604020202020204" pitchFamily="34" charset="0"/>
              <a:buChar char="•"/>
            </a:pPr>
            <a:r>
              <a:rPr lang="en-US" sz="2800" dirty="0">
                <a:solidFill>
                  <a:schemeClr val="accent2">
                    <a:lumMod val="20000"/>
                    <a:lumOff val="80000"/>
                  </a:schemeClr>
                </a:solidFill>
                <a:latin typeface="Calibri" panose="020F0502020204030204" pitchFamily="34" charset="0"/>
              </a:rPr>
              <a:t>General rating (initiated by you), but not tied to a grade</a:t>
            </a:r>
          </a:p>
          <a:p>
            <a:pPr marL="457200" indent="-457200">
              <a:buFont typeface="Arial" panose="020B0604020202020204" pitchFamily="34" charset="0"/>
              <a:buChar char="•"/>
            </a:pPr>
            <a:r>
              <a:rPr lang="en-US" sz="2800" dirty="0">
                <a:solidFill>
                  <a:schemeClr val="accent2">
                    <a:lumMod val="20000"/>
                    <a:lumOff val="80000"/>
                  </a:schemeClr>
                </a:solidFill>
                <a:latin typeface="Calibri" panose="020F0502020204030204" pitchFamily="34" charset="0"/>
              </a:rPr>
              <a:t>Student goal setting and self-evaluation</a:t>
            </a:r>
          </a:p>
          <a:p>
            <a:pPr marL="457200" indent="-457200">
              <a:buFont typeface="Arial" panose="020B0604020202020204" pitchFamily="34" charset="0"/>
              <a:buChar char="•"/>
            </a:pPr>
            <a:r>
              <a:rPr lang="en-US" sz="2800" dirty="0">
                <a:solidFill>
                  <a:schemeClr val="accent2">
                    <a:lumMod val="20000"/>
                    <a:lumOff val="80000"/>
                  </a:schemeClr>
                </a:solidFill>
                <a:latin typeface="Calibri" panose="020F0502020204030204" pitchFamily="34" charset="0"/>
              </a:rPr>
              <a:t>A focus on collaborative work and self-motivated learning</a:t>
            </a:r>
          </a:p>
        </p:txBody>
      </p:sp>
    </p:spTree>
    <p:extLst>
      <p:ext uri="{BB962C8B-B14F-4D97-AF65-F5344CB8AC3E}">
        <p14:creationId xmlns:p14="http://schemas.microsoft.com/office/powerpoint/2010/main" val="16108737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51"/>
        <p:cNvGrpSpPr/>
        <p:nvPr/>
      </p:nvGrpSpPr>
      <p:grpSpPr>
        <a:xfrm>
          <a:off x="0" y="0"/>
          <a:ext cx="0" cy="0"/>
          <a:chOff x="0" y="0"/>
          <a:chExt cx="0" cy="0"/>
        </a:xfrm>
      </p:grpSpPr>
      <p:sp>
        <p:nvSpPr>
          <p:cNvPr id="253" name="Shape 253" descr="http://developer.r-project.org/Logo/Rlogo.svg"/>
          <p:cNvSpPr/>
          <p:nvPr/>
        </p:nvSpPr>
        <p:spPr>
          <a:xfrm>
            <a:off x="1679576" y="-144463"/>
            <a:ext cx="304799" cy="304801"/>
          </a:xfrm>
          <a:prstGeom prst="rect">
            <a:avLst/>
          </a:prstGeom>
          <a:noFill/>
          <a:ln>
            <a:noFill/>
          </a:ln>
        </p:spPr>
        <p:txBody>
          <a:bodyPr lIns="91425" tIns="45700" rIns="91425" bIns="45700" anchor="t" anchorCtr="0">
            <a:noAutofit/>
          </a:bodyPr>
          <a:lstStyle/>
          <a:p>
            <a:endParaRPr>
              <a:solidFill>
                <a:schemeClr val="accent2">
                  <a:lumMod val="20000"/>
                  <a:lumOff val="80000"/>
                </a:schemeClr>
              </a:solidFill>
              <a:latin typeface="Calibri"/>
              <a:ea typeface="Calibri"/>
              <a:cs typeface="Calibri"/>
              <a:sym typeface="Calibri"/>
            </a:endParaRPr>
          </a:p>
        </p:txBody>
      </p:sp>
      <p:sp>
        <p:nvSpPr>
          <p:cNvPr id="254" name="Shape 254" descr="http://developer.r-project.org/Logo/Rlogo.svg"/>
          <p:cNvSpPr/>
          <p:nvPr/>
        </p:nvSpPr>
        <p:spPr>
          <a:xfrm>
            <a:off x="1831976" y="7938"/>
            <a:ext cx="304799" cy="304801"/>
          </a:xfrm>
          <a:prstGeom prst="rect">
            <a:avLst/>
          </a:prstGeom>
          <a:noFill/>
          <a:ln>
            <a:noFill/>
          </a:ln>
        </p:spPr>
        <p:txBody>
          <a:bodyPr lIns="91425" tIns="45700" rIns="91425" bIns="45700" anchor="t" anchorCtr="0">
            <a:noAutofit/>
          </a:bodyPr>
          <a:lstStyle/>
          <a:p>
            <a:endParaRPr>
              <a:solidFill>
                <a:schemeClr val="accent2">
                  <a:lumMod val="20000"/>
                  <a:lumOff val="80000"/>
                </a:schemeClr>
              </a:solidFill>
              <a:latin typeface="Calibri"/>
              <a:ea typeface="Calibri"/>
              <a:cs typeface="Calibri"/>
              <a:sym typeface="Calibri"/>
            </a:endParaRPr>
          </a:p>
        </p:txBody>
      </p:sp>
      <p:sp>
        <p:nvSpPr>
          <p:cNvPr id="255" name="Shape 255" descr="http://developer.r-project.org/Logo/Rlogo.svg"/>
          <p:cNvSpPr/>
          <p:nvPr/>
        </p:nvSpPr>
        <p:spPr>
          <a:xfrm>
            <a:off x="1984376" y="160337"/>
            <a:ext cx="304799" cy="304801"/>
          </a:xfrm>
          <a:prstGeom prst="rect">
            <a:avLst/>
          </a:prstGeom>
          <a:noFill/>
          <a:ln>
            <a:noFill/>
          </a:ln>
        </p:spPr>
        <p:txBody>
          <a:bodyPr lIns="91425" tIns="45700" rIns="91425" bIns="45700" anchor="t" anchorCtr="0">
            <a:noAutofit/>
          </a:bodyPr>
          <a:lstStyle/>
          <a:p>
            <a:endParaRPr>
              <a:solidFill>
                <a:schemeClr val="accent2">
                  <a:lumMod val="20000"/>
                  <a:lumOff val="80000"/>
                </a:schemeClr>
              </a:solidFill>
              <a:latin typeface="Calibri"/>
              <a:ea typeface="Calibri"/>
              <a:cs typeface="Calibri"/>
              <a:sym typeface="Calibri"/>
            </a:endParaRPr>
          </a:p>
        </p:txBody>
      </p:sp>
      <p:sp>
        <p:nvSpPr>
          <p:cNvPr id="256" name="Shape 256" descr="http://developer.r-project.org/Logo/Rlogo.svg"/>
          <p:cNvSpPr/>
          <p:nvPr/>
        </p:nvSpPr>
        <p:spPr>
          <a:xfrm>
            <a:off x="2136776" y="312738"/>
            <a:ext cx="304799" cy="304801"/>
          </a:xfrm>
          <a:prstGeom prst="rect">
            <a:avLst/>
          </a:prstGeom>
          <a:noFill/>
          <a:ln>
            <a:noFill/>
          </a:ln>
        </p:spPr>
        <p:txBody>
          <a:bodyPr lIns="91425" tIns="45700" rIns="91425" bIns="45700" anchor="t" anchorCtr="0">
            <a:noAutofit/>
          </a:bodyPr>
          <a:lstStyle/>
          <a:p>
            <a:endParaRPr>
              <a:solidFill>
                <a:schemeClr val="accent2">
                  <a:lumMod val="20000"/>
                  <a:lumOff val="80000"/>
                </a:schemeClr>
              </a:solidFill>
              <a:latin typeface="Calibri"/>
              <a:ea typeface="Calibri"/>
              <a:cs typeface="Calibri"/>
              <a:sym typeface="Calibri"/>
            </a:endParaRPr>
          </a:p>
        </p:txBody>
      </p:sp>
      <p:sp>
        <p:nvSpPr>
          <p:cNvPr id="2" name="AutoShape 6" descr="Image result for r"/>
          <p:cNvSpPr>
            <a:spLocks noChangeAspect="1" noChangeArrowheads="1"/>
          </p:cNvSpPr>
          <p:nvPr/>
        </p:nvSpPr>
        <p:spPr bwMode="auto">
          <a:xfrm>
            <a:off x="2289175" y="4651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accent2">
                  <a:lumMod val="20000"/>
                  <a:lumOff val="80000"/>
                </a:schemeClr>
              </a:solidFill>
            </a:endParaRPr>
          </a:p>
        </p:txBody>
      </p:sp>
      <p:sp>
        <p:nvSpPr>
          <p:cNvPr id="8" name="Shape 208">
            <a:extLst>
              <a:ext uri="{FF2B5EF4-FFF2-40B4-BE49-F238E27FC236}">
                <a16:creationId xmlns:a16="http://schemas.microsoft.com/office/drawing/2014/main" id="{B5ED5A12-E140-4B27-8ED2-A376D55B0764}"/>
              </a:ext>
            </a:extLst>
          </p:cNvPr>
          <p:cNvSpPr txBox="1"/>
          <p:nvPr/>
        </p:nvSpPr>
        <p:spPr>
          <a:xfrm>
            <a:off x="1984374" y="232816"/>
            <a:ext cx="7467601" cy="769441"/>
          </a:xfrm>
          <a:prstGeom prst="rect">
            <a:avLst/>
          </a:prstGeom>
          <a:noFill/>
          <a:ln>
            <a:noFill/>
          </a:ln>
        </p:spPr>
        <p:txBody>
          <a:bodyPr lIns="91425" tIns="45700" rIns="91425" bIns="45700" anchor="t" anchorCtr="0">
            <a:noAutofit/>
          </a:bodyPr>
          <a:lstStyle/>
          <a:p>
            <a:pPr>
              <a:buSzPct val="25000"/>
            </a:pPr>
            <a:r>
              <a:rPr lang="en-US" sz="4400" dirty="0">
                <a:solidFill>
                  <a:schemeClr val="accent2">
                    <a:lumMod val="20000"/>
                    <a:lumOff val="80000"/>
                  </a:schemeClr>
                </a:solidFill>
                <a:latin typeface="Calibri"/>
                <a:ea typeface="Calibri"/>
                <a:cs typeface="Calibri"/>
                <a:sym typeface="Calibri"/>
              </a:rPr>
              <a:t>What are my goals for you?</a:t>
            </a:r>
          </a:p>
        </p:txBody>
      </p:sp>
      <p:sp>
        <p:nvSpPr>
          <p:cNvPr id="6" name="Rectangle 5">
            <a:extLst>
              <a:ext uri="{FF2B5EF4-FFF2-40B4-BE49-F238E27FC236}">
                <a16:creationId xmlns:a16="http://schemas.microsoft.com/office/drawing/2014/main" id="{E5D02709-6223-4EC9-986E-861A9FF9FFB0}"/>
              </a:ext>
            </a:extLst>
          </p:cNvPr>
          <p:cNvSpPr/>
          <p:nvPr/>
        </p:nvSpPr>
        <p:spPr>
          <a:xfrm>
            <a:off x="2136774" y="1316571"/>
            <a:ext cx="7772400" cy="4893647"/>
          </a:xfrm>
          <a:prstGeom prst="rect">
            <a:avLst/>
          </a:prstGeom>
        </p:spPr>
        <p:txBody>
          <a:bodyPr wrap="square">
            <a:spAutoFit/>
          </a:bodyPr>
          <a:lstStyle/>
          <a:p>
            <a:pPr marL="342900" indent="-342900">
              <a:buFont typeface="Arial" panose="020B0604020202020204" pitchFamily="34" charset="0"/>
              <a:buChar char="•"/>
            </a:pPr>
            <a:r>
              <a:rPr lang="en-US" sz="2400" dirty="0">
                <a:solidFill>
                  <a:schemeClr val="accent2">
                    <a:lumMod val="20000"/>
                    <a:lumOff val="80000"/>
                  </a:schemeClr>
                </a:solidFill>
                <a:latin typeface="Calibri" panose="020F0502020204030204" pitchFamily="34" charset="0"/>
                <a:cs typeface="Calibri" panose="020F0502020204030204" pitchFamily="34" charset="0"/>
              </a:rPr>
              <a:t>Improve confidence in using quantitative techniques</a:t>
            </a:r>
          </a:p>
          <a:p>
            <a:pPr marL="342900" indent="-342900">
              <a:buFont typeface="Arial" panose="020B0604020202020204" pitchFamily="34" charset="0"/>
              <a:buChar char="•"/>
            </a:pPr>
            <a:r>
              <a:rPr lang="en-US" sz="2400" dirty="0">
                <a:solidFill>
                  <a:schemeClr val="accent2">
                    <a:lumMod val="20000"/>
                    <a:lumOff val="80000"/>
                  </a:schemeClr>
                </a:solidFill>
                <a:latin typeface="Calibri" panose="020F0502020204030204" pitchFamily="34" charset="0"/>
                <a:cs typeface="Calibri" panose="020F0502020204030204" pitchFamily="34" charset="0"/>
              </a:rPr>
              <a:t>Be able to interpret and constructively critique others’ statistical research</a:t>
            </a:r>
          </a:p>
          <a:p>
            <a:pPr marL="342900" indent="-342900">
              <a:buFont typeface="Arial" panose="020B0604020202020204" pitchFamily="34" charset="0"/>
              <a:buChar char="•"/>
            </a:pPr>
            <a:r>
              <a:rPr lang="en-US" sz="2400" dirty="0">
                <a:solidFill>
                  <a:schemeClr val="accent2">
                    <a:lumMod val="20000"/>
                    <a:lumOff val="80000"/>
                  </a:schemeClr>
                </a:solidFill>
                <a:latin typeface="Calibri" panose="020F0502020204030204" pitchFamily="34" charset="0"/>
                <a:cs typeface="Calibri" panose="020F0502020204030204" pitchFamily="34" charset="0"/>
              </a:rPr>
              <a:t>Learn common workflows for exploratory data analysis and data science</a:t>
            </a:r>
          </a:p>
          <a:p>
            <a:pPr marL="342900" indent="-342900">
              <a:buFont typeface="Arial" panose="020B0604020202020204" pitchFamily="34" charset="0"/>
              <a:buChar char="•"/>
            </a:pPr>
            <a:r>
              <a:rPr lang="en-US" sz="2400" dirty="0">
                <a:solidFill>
                  <a:schemeClr val="accent2">
                    <a:lumMod val="20000"/>
                    <a:lumOff val="80000"/>
                  </a:schemeClr>
                </a:solidFill>
                <a:latin typeface="Calibri" panose="020F0502020204030204" pitchFamily="34" charset="0"/>
                <a:cs typeface="Calibri" panose="020F0502020204030204" pitchFamily="34" charset="0"/>
              </a:rPr>
              <a:t>Be able to explain common techniques for quantitative and spatial analysis and decide which is relevant to a given research problem</a:t>
            </a:r>
          </a:p>
          <a:p>
            <a:pPr marL="342900" indent="-342900">
              <a:buFont typeface="Arial" panose="020B0604020202020204" pitchFamily="34" charset="0"/>
              <a:buChar char="•"/>
            </a:pPr>
            <a:r>
              <a:rPr lang="en-US" sz="2400" dirty="0">
                <a:solidFill>
                  <a:schemeClr val="accent2">
                    <a:lumMod val="20000"/>
                    <a:lumOff val="80000"/>
                  </a:schemeClr>
                </a:solidFill>
                <a:latin typeface="Calibri" panose="020F0502020204030204" pitchFamily="34" charset="0"/>
                <a:cs typeface="Calibri" panose="020F0502020204030204" pitchFamily="34" charset="0"/>
              </a:rPr>
              <a:t>Gain expertise in using R as an open-source programming platform for quantitative analysis</a:t>
            </a:r>
          </a:p>
          <a:p>
            <a:pPr marL="342900" indent="-342900">
              <a:buFont typeface="Arial" panose="020B0604020202020204" pitchFamily="34" charset="0"/>
              <a:buChar char="•"/>
            </a:pPr>
            <a:r>
              <a:rPr lang="en-US" sz="2400" dirty="0">
                <a:solidFill>
                  <a:schemeClr val="accent2">
                    <a:lumMod val="20000"/>
                    <a:lumOff val="80000"/>
                  </a:schemeClr>
                </a:solidFill>
                <a:latin typeface="Calibri" panose="020F0502020204030204" pitchFamily="34" charset="0"/>
                <a:cs typeface="Calibri" panose="020F0502020204030204" pitchFamily="34" charset="0"/>
              </a:rPr>
              <a:t>Attend class regularly and be an active participant (but also keep us safe)</a:t>
            </a:r>
          </a:p>
          <a:p>
            <a:pPr marL="342900" indent="-342900">
              <a:buFont typeface="Arial" panose="020B0604020202020204" pitchFamily="34" charset="0"/>
              <a:buChar char="•"/>
            </a:pPr>
            <a:r>
              <a:rPr lang="en-US" sz="2400" dirty="0">
                <a:solidFill>
                  <a:schemeClr val="accent2">
                    <a:lumMod val="20000"/>
                    <a:lumOff val="80000"/>
                  </a:schemeClr>
                </a:solidFill>
                <a:latin typeface="Calibri" panose="020F0502020204030204" pitchFamily="34" charset="0"/>
                <a:cs typeface="Calibri" panose="020F0502020204030204" pitchFamily="34" charset="0"/>
              </a:rPr>
              <a:t>Contribute to and benefit from our collective learning</a:t>
            </a:r>
          </a:p>
        </p:txBody>
      </p:sp>
    </p:spTree>
    <p:extLst>
      <p:ext uri="{BB962C8B-B14F-4D97-AF65-F5344CB8AC3E}">
        <p14:creationId xmlns:p14="http://schemas.microsoft.com/office/powerpoint/2010/main" val="23112913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51"/>
        <p:cNvGrpSpPr/>
        <p:nvPr/>
      </p:nvGrpSpPr>
      <p:grpSpPr>
        <a:xfrm>
          <a:off x="0" y="0"/>
          <a:ext cx="0" cy="0"/>
          <a:chOff x="0" y="0"/>
          <a:chExt cx="0" cy="0"/>
        </a:xfrm>
      </p:grpSpPr>
      <p:sp>
        <p:nvSpPr>
          <p:cNvPr id="253" name="Shape 253" descr="http://developer.r-project.org/Logo/Rlogo.svg"/>
          <p:cNvSpPr/>
          <p:nvPr/>
        </p:nvSpPr>
        <p:spPr>
          <a:xfrm>
            <a:off x="1679576" y="-144463"/>
            <a:ext cx="304799" cy="304801"/>
          </a:xfrm>
          <a:prstGeom prst="rect">
            <a:avLst/>
          </a:prstGeom>
          <a:noFill/>
          <a:ln>
            <a:noFill/>
          </a:ln>
        </p:spPr>
        <p:txBody>
          <a:bodyPr lIns="91425" tIns="45700" rIns="91425" bIns="45700" anchor="t" anchorCtr="0">
            <a:noAutofit/>
          </a:bodyPr>
          <a:lstStyle/>
          <a:p>
            <a:endParaRPr>
              <a:solidFill>
                <a:schemeClr val="accent2">
                  <a:lumMod val="20000"/>
                  <a:lumOff val="80000"/>
                </a:schemeClr>
              </a:solidFill>
              <a:latin typeface="Calibri"/>
              <a:ea typeface="Calibri"/>
              <a:cs typeface="Calibri"/>
              <a:sym typeface="Calibri"/>
            </a:endParaRPr>
          </a:p>
        </p:txBody>
      </p:sp>
      <p:sp>
        <p:nvSpPr>
          <p:cNvPr id="254" name="Shape 254" descr="http://developer.r-project.org/Logo/Rlogo.svg"/>
          <p:cNvSpPr/>
          <p:nvPr/>
        </p:nvSpPr>
        <p:spPr>
          <a:xfrm>
            <a:off x="1831976" y="7938"/>
            <a:ext cx="304799" cy="304801"/>
          </a:xfrm>
          <a:prstGeom prst="rect">
            <a:avLst/>
          </a:prstGeom>
          <a:noFill/>
          <a:ln>
            <a:noFill/>
          </a:ln>
        </p:spPr>
        <p:txBody>
          <a:bodyPr lIns="91425" tIns="45700" rIns="91425" bIns="45700" anchor="t" anchorCtr="0">
            <a:noAutofit/>
          </a:bodyPr>
          <a:lstStyle/>
          <a:p>
            <a:endParaRPr>
              <a:solidFill>
                <a:schemeClr val="accent2">
                  <a:lumMod val="20000"/>
                  <a:lumOff val="80000"/>
                </a:schemeClr>
              </a:solidFill>
              <a:latin typeface="Calibri"/>
              <a:ea typeface="Calibri"/>
              <a:cs typeface="Calibri"/>
              <a:sym typeface="Calibri"/>
            </a:endParaRPr>
          </a:p>
        </p:txBody>
      </p:sp>
      <p:sp>
        <p:nvSpPr>
          <p:cNvPr id="255" name="Shape 255" descr="http://developer.r-project.org/Logo/Rlogo.svg"/>
          <p:cNvSpPr/>
          <p:nvPr/>
        </p:nvSpPr>
        <p:spPr>
          <a:xfrm>
            <a:off x="1984376" y="160337"/>
            <a:ext cx="304799" cy="304801"/>
          </a:xfrm>
          <a:prstGeom prst="rect">
            <a:avLst/>
          </a:prstGeom>
          <a:noFill/>
          <a:ln>
            <a:noFill/>
          </a:ln>
        </p:spPr>
        <p:txBody>
          <a:bodyPr lIns="91425" tIns="45700" rIns="91425" bIns="45700" anchor="t" anchorCtr="0">
            <a:noAutofit/>
          </a:bodyPr>
          <a:lstStyle/>
          <a:p>
            <a:endParaRPr>
              <a:solidFill>
                <a:schemeClr val="accent2">
                  <a:lumMod val="20000"/>
                  <a:lumOff val="80000"/>
                </a:schemeClr>
              </a:solidFill>
              <a:latin typeface="Calibri"/>
              <a:ea typeface="Calibri"/>
              <a:cs typeface="Calibri"/>
              <a:sym typeface="Calibri"/>
            </a:endParaRPr>
          </a:p>
        </p:txBody>
      </p:sp>
      <p:sp>
        <p:nvSpPr>
          <p:cNvPr id="256" name="Shape 256" descr="http://developer.r-project.org/Logo/Rlogo.svg"/>
          <p:cNvSpPr/>
          <p:nvPr/>
        </p:nvSpPr>
        <p:spPr>
          <a:xfrm>
            <a:off x="2136776" y="312738"/>
            <a:ext cx="304799" cy="304801"/>
          </a:xfrm>
          <a:prstGeom prst="rect">
            <a:avLst/>
          </a:prstGeom>
          <a:noFill/>
          <a:ln>
            <a:noFill/>
          </a:ln>
        </p:spPr>
        <p:txBody>
          <a:bodyPr lIns="91425" tIns="45700" rIns="91425" bIns="45700" anchor="t" anchorCtr="0">
            <a:noAutofit/>
          </a:bodyPr>
          <a:lstStyle/>
          <a:p>
            <a:endParaRPr>
              <a:solidFill>
                <a:schemeClr val="accent2">
                  <a:lumMod val="20000"/>
                  <a:lumOff val="80000"/>
                </a:schemeClr>
              </a:solidFill>
              <a:latin typeface="Calibri"/>
              <a:ea typeface="Calibri"/>
              <a:cs typeface="Calibri"/>
              <a:sym typeface="Calibri"/>
            </a:endParaRPr>
          </a:p>
        </p:txBody>
      </p:sp>
      <p:sp>
        <p:nvSpPr>
          <p:cNvPr id="2" name="AutoShape 6" descr="Image result for r"/>
          <p:cNvSpPr>
            <a:spLocks noChangeAspect="1" noChangeArrowheads="1"/>
          </p:cNvSpPr>
          <p:nvPr/>
        </p:nvSpPr>
        <p:spPr bwMode="auto">
          <a:xfrm>
            <a:off x="2289175" y="4651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accent2">
                  <a:lumMod val="20000"/>
                  <a:lumOff val="80000"/>
                </a:schemeClr>
              </a:solidFill>
            </a:endParaRPr>
          </a:p>
        </p:txBody>
      </p:sp>
      <p:sp>
        <p:nvSpPr>
          <p:cNvPr id="8" name="Shape 208">
            <a:extLst>
              <a:ext uri="{FF2B5EF4-FFF2-40B4-BE49-F238E27FC236}">
                <a16:creationId xmlns:a16="http://schemas.microsoft.com/office/drawing/2014/main" id="{B5ED5A12-E140-4B27-8ED2-A376D55B0764}"/>
              </a:ext>
            </a:extLst>
          </p:cNvPr>
          <p:cNvSpPr txBox="1"/>
          <p:nvPr/>
        </p:nvSpPr>
        <p:spPr>
          <a:xfrm>
            <a:off x="1679575" y="232816"/>
            <a:ext cx="7772400" cy="769441"/>
          </a:xfrm>
          <a:prstGeom prst="rect">
            <a:avLst/>
          </a:prstGeom>
          <a:noFill/>
          <a:ln>
            <a:noFill/>
          </a:ln>
        </p:spPr>
        <p:txBody>
          <a:bodyPr lIns="91425" tIns="45700" rIns="91425" bIns="45700" anchor="t" anchorCtr="0">
            <a:noAutofit/>
          </a:bodyPr>
          <a:lstStyle/>
          <a:p>
            <a:pPr>
              <a:buSzPct val="25000"/>
            </a:pPr>
            <a:r>
              <a:rPr lang="en-US" sz="4400" dirty="0">
                <a:solidFill>
                  <a:schemeClr val="accent2">
                    <a:lumMod val="20000"/>
                    <a:lumOff val="80000"/>
                  </a:schemeClr>
                </a:solidFill>
                <a:latin typeface="Calibri"/>
                <a:ea typeface="Calibri"/>
                <a:cs typeface="Calibri"/>
                <a:sym typeface="Calibri"/>
              </a:rPr>
              <a:t>What does an “A” look like for you?</a:t>
            </a:r>
          </a:p>
        </p:txBody>
      </p:sp>
      <p:sp>
        <p:nvSpPr>
          <p:cNvPr id="6" name="Rectangle 5">
            <a:extLst>
              <a:ext uri="{FF2B5EF4-FFF2-40B4-BE49-F238E27FC236}">
                <a16:creationId xmlns:a16="http://schemas.microsoft.com/office/drawing/2014/main" id="{E5D02709-6223-4EC9-986E-861A9FF9FFB0}"/>
              </a:ext>
            </a:extLst>
          </p:cNvPr>
          <p:cNvSpPr/>
          <p:nvPr/>
        </p:nvSpPr>
        <p:spPr>
          <a:xfrm>
            <a:off x="2136774" y="1997705"/>
            <a:ext cx="7772400" cy="3046988"/>
          </a:xfrm>
          <a:prstGeom prst="rect">
            <a:avLst/>
          </a:prstGeom>
        </p:spPr>
        <p:txBody>
          <a:bodyPr wrap="square">
            <a:spAutoFit/>
          </a:bodyPr>
          <a:lstStyle/>
          <a:p>
            <a:r>
              <a:rPr lang="en-US" sz="2400" dirty="0">
                <a:solidFill>
                  <a:schemeClr val="accent2">
                    <a:lumMod val="20000"/>
                    <a:lumOff val="80000"/>
                  </a:schemeClr>
                </a:solidFill>
                <a:latin typeface="Calibri" panose="020F0502020204030204" pitchFamily="34" charset="0"/>
                <a:cs typeface="Calibri" panose="020F0502020204030204" pitchFamily="34" charset="0"/>
              </a:rPr>
              <a:t>Do NOT use good grades, but focus on what those grades would show about you. For example, you could finish one or more of the following statements:</a:t>
            </a:r>
          </a:p>
          <a:p>
            <a:endParaRPr lang="en-US" sz="2400" dirty="0">
              <a:solidFill>
                <a:schemeClr val="accent2">
                  <a:lumMod val="20000"/>
                  <a:lumOff val="80000"/>
                </a:schemeClr>
              </a:solidFill>
              <a:latin typeface="Calibri" panose="020F0502020204030204" pitchFamily="34" charset="0"/>
              <a:cs typeface="Calibri" panose="020F0502020204030204" pitchFamily="34" charset="0"/>
            </a:endParaRPr>
          </a:p>
          <a:p>
            <a:pPr fontAlgn="base">
              <a:buFont typeface="Arial" panose="020B0604020202020204" pitchFamily="34" charset="0"/>
              <a:buChar char="•"/>
            </a:pPr>
            <a:r>
              <a:rPr lang="en-US" sz="2400" dirty="0">
                <a:solidFill>
                  <a:schemeClr val="accent2">
                    <a:lumMod val="20000"/>
                    <a:lumOff val="80000"/>
                  </a:schemeClr>
                </a:solidFill>
                <a:latin typeface="Calibri" panose="020F0502020204030204" pitchFamily="34" charset="0"/>
                <a:cs typeface="Calibri" panose="020F0502020204030204" pitchFamily="34" charset="0"/>
              </a:rPr>
              <a:t>“I would understand how…”</a:t>
            </a:r>
          </a:p>
          <a:p>
            <a:pPr fontAlgn="base">
              <a:buFont typeface="Arial" panose="020B0604020202020204" pitchFamily="34" charset="0"/>
              <a:buChar char="•"/>
            </a:pPr>
            <a:r>
              <a:rPr lang="en-US" sz="2400" dirty="0">
                <a:solidFill>
                  <a:schemeClr val="accent2">
                    <a:lumMod val="20000"/>
                    <a:lumOff val="80000"/>
                  </a:schemeClr>
                </a:solidFill>
                <a:latin typeface="Calibri" panose="020F0502020204030204" pitchFamily="34" charset="0"/>
                <a:cs typeface="Calibri" panose="020F0502020204030204" pitchFamily="34" charset="0"/>
              </a:rPr>
              <a:t>“I would be able to…”</a:t>
            </a:r>
          </a:p>
          <a:p>
            <a:pPr fontAlgn="base">
              <a:buFont typeface="Arial" panose="020B0604020202020204" pitchFamily="34" charset="0"/>
              <a:buChar char="•"/>
            </a:pPr>
            <a:r>
              <a:rPr lang="en-US" sz="2400" dirty="0">
                <a:solidFill>
                  <a:schemeClr val="accent2">
                    <a:lumMod val="20000"/>
                    <a:lumOff val="80000"/>
                  </a:schemeClr>
                </a:solidFill>
                <a:latin typeface="Calibri" panose="020F0502020204030204" pitchFamily="34" charset="0"/>
                <a:cs typeface="Calibri" panose="020F0502020204030204" pitchFamily="34" charset="0"/>
              </a:rPr>
              <a:t>“I would learn…”</a:t>
            </a:r>
          </a:p>
          <a:p>
            <a:pPr fontAlgn="base">
              <a:buFont typeface="Arial" panose="020B0604020202020204" pitchFamily="34" charset="0"/>
              <a:buChar char="•"/>
            </a:pPr>
            <a:r>
              <a:rPr lang="en-US" sz="2400" dirty="0">
                <a:solidFill>
                  <a:schemeClr val="accent2">
                    <a:lumMod val="20000"/>
                    <a:lumOff val="80000"/>
                  </a:schemeClr>
                </a:solidFill>
                <a:latin typeface="Calibri" panose="020F0502020204030204" pitchFamily="34" charset="0"/>
                <a:cs typeface="Calibri" panose="020F0502020204030204" pitchFamily="34" charset="0"/>
              </a:rPr>
              <a:t>“I could explain…” </a:t>
            </a:r>
          </a:p>
        </p:txBody>
      </p:sp>
    </p:spTree>
    <p:extLst>
      <p:ext uri="{BB962C8B-B14F-4D97-AF65-F5344CB8AC3E}">
        <p14:creationId xmlns:p14="http://schemas.microsoft.com/office/powerpoint/2010/main" val="34524765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51"/>
        <p:cNvGrpSpPr/>
        <p:nvPr/>
      </p:nvGrpSpPr>
      <p:grpSpPr>
        <a:xfrm>
          <a:off x="0" y="0"/>
          <a:ext cx="0" cy="0"/>
          <a:chOff x="0" y="0"/>
          <a:chExt cx="0" cy="0"/>
        </a:xfrm>
      </p:grpSpPr>
      <p:sp>
        <p:nvSpPr>
          <p:cNvPr id="253" name="Shape 253" descr="http://developer.r-project.org/Logo/Rlogo.svg"/>
          <p:cNvSpPr/>
          <p:nvPr/>
        </p:nvSpPr>
        <p:spPr>
          <a:xfrm>
            <a:off x="1679576" y="-144463"/>
            <a:ext cx="304799" cy="304801"/>
          </a:xfrm>
          <a:prstGeom prst="rect">
            <a:avLst/>
          </a:prstGeom>
          <a:noFill/>
          <a:ln>
            <a:noFill/>
          </a:ln>
        </p:spPr>
        <p:txBody>
          <a:bodyPr lIns="91425" tIns="45700" rIns="91425" bIns="45700" anchor="t" anchorCtr="0">
            <a:noAutofit/>
          </a:bodyPr>
          <a:lstStyle/>
          <a:p>
            <a:endParaRPr>
              <a:solidFill>
                <a:schemeClr val="accent2">
                  <a:lumMod val="20000"/>
                  <a:lumOff val="80000"/>
                </a:schemeClr>
              </a:solidFill>
              <a:latin typeface="Calibri"/>
              <a:ea typeface="Calibri"/>
              <a:cs typeface="Calibri"/>
              <a:sym typeface="Calibri"/>
            </a:endParaRPr>
          </a:p>
        </p:txBody>
      </p:sp>
      <p:sp>
        <p:nvSpPr>
          <p:cNvPr id="254" name="Shape 254" descr="http://developer.r-project.org/Logo/Rlogo.svg"/>
          <p:cNvSpPr/>
          <p:nvPr/>
        </p:nvSpPr>
        <p:spPr>
          <a:xfrm>
            <a:off x="1831976" y="7938"/>
            <a:ext cx="304799" cy="304801"/>
          </a:xfrm>
          <a:prstGeom prst="rect">
            <a:avLst/>
          </a:prstGeom>
          <a:noFill/>
          <a:ln>
            <a:noFill/>
          </a:ln>
        </p:spPr>
        <p:txBody>
          <a:bodyPr lIns="91425" tIns="45700" rIns="91425" bIns="45700" anchor="t" anchorCtr="0">
            <a:noAutofit/>
          </a:bodyPr>
          <a:lstStyle/>
          <a:p>
            <a:endParaRPr>
              <a:solidFill>
                <a:schemeClr val="accent2">
                  <a:lumMod val="20000"/>
                  <a:lumOff val="80000"/>
                </a:schemeClr>
              </a:solidFill>
              <a:latin typeface="Calibri"/>
              <a:ea typeface="Calibri"/>
              <a:cs typeface="Calibri"/>
              <a:sym typeface="Calibri"/>
            </a:endParaRPr>
          </a:p>
        </p:txBody>
      </p:sp>
      <p:sp>
        <p:nvSpPr>
          <p:cNvPr id="255" name="Shape 255" descr="http://developer.r-project.org/Logo/Rlogo.svg"/>
          <p:cNvSpPr/>
          <p:nvPr/>
        </p:nvSpPr>
        <p:spPr>
          <a:xfrm>
            <a:off x="1984376" y="160337"/>
            <a:ext cx="304799" cy="304801"/>
          </a:xfrm>
          <a:prstGeom prst="rect">
            <a:avLst/>
          </a:prstGeom>
          <a:noFill/>
          <a:ln>
            <a:noFill/>
          </a:ln>
        </p:spPr>
        <p:txBody>
          <a:bodyPr lIns="91425" tIns="45700" rIns="91425" bIns="45700" anchor="t" anchorCtr="0">
            <a:noAutofit/>
          </a:bodyPr>
          <a:lstStyle/>
          <a:p>
            <a:endParaRPr>
              <a:solidFill>
                <a:schemeClr val="accent2">
                  <a:lumMod val="20000"/>
                  <a:lumOff val="80000"/>
                </a:schemeClr>
              </a:solidFill>
              <a:latin typeface="Calibri"/>
              <a:ea typeface="Calibri"/>
              <a:cs typeface="Calibri"/>
              <a:sym typeface="Calibri"/>
            </a:endParaRPr>
          </a:p>
        </p:txBody>
      </p:sp>
      <p:sp>
        <p:nvSpPr>
          <p:cNvPr id="256" name="Shape 256" descr="http://developer.r-project.org/Logo/Rlogo.svg"/>
          <p:cNvSpPr/>
          <p:nvPr/>
        </p:nvSpPr>
        <p:spPr>
          <a:xfrm>
            <a:off x="2136776" y="312738"/>
            <a:ext cx="304799" cy="304801"/>
          </a:xfrm>
          <a:prstGeom prst="rect">
            <a:avLst/>
          </a:prstGeom>
          <a:noFill/>
          <a:ln>
            <a:noFill/>
          </a:ln>
        </p:spPr>
        <p:txBody>
          <a:bodyPr lIns="91425" tIns="45700" rIns="91425" bIns="45700" anchor="t" anchorCtr="0">
            <a:noAutofit/>
          </a:bodyPr>
          <a:lstStyle/>
          <a:p>
            <a:endParaRPr>
              <a:solidFill>
                <a:schemeClr val="accent2">
                  <a:lumMod val="20000"/>
                  <a:lumOff val="80000"/>
                </a:schemeClr>
              </a:solidFill>
              <a:latin typeface="Calibri"/>
              <a:ea typeface="Calibri"/>
              <a:cs typeface="Calibri"/>
              <a:sym typeface="Calibri"/>
            </a:endParaRPr>
          </a:p>
        </p:txBody>
      </p:sp>
      <p:sp>
        <p:nvSpPr>
          <p:cNvPr id="2" name="AutoShape 6" descr="Image result for r"/>
          <p:cNvSpPr>
            <a:spLocks noChangeAspect="1" noChangeArrowheads="1"/>
          </p:cNvSpPr>
          <p:nvPr/>
        </p:nvSpPr>
        <p:spPr bwMode="auto">
          <a:xfrm>
            <a:off x="2289175" y="4651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accent2">
                  <a:lumMod val="20000"/>
                  <a:lumOff val="80000"/>
                </a:schemeClr>
              </a:solidFill>
            </a:endParaRPr>
          </a:p>
        </p:txBody>
      </p:sp>
      <p:sp>
        <p:nvSpPr>
          <p:cNvPr id="8" name="Shape 208">
            <a:extLst>
              <a:ext uri="{FF2B5EF4-FFF2-40B4-BE49-F238E27FC236}">
                <a16:creationId xmlns:a16="http://schemas.microsoft.com/office/drawing/2014/main" id="{B5ED5A12-E140-4B27-8ED2-A376D55B0764}"/>
              </a:ext>
            </a:extLst>
          </p:cNvPr>
          <p:cNvSpPr txBox="1"/>
          <p:nvPr/>
        </p:nvSpPr>
        <p:spPr>
          <a:xfrm>
            <a:off x="1679575" y="232816"/>
            <a:ext cx="7772400" cy="769441"/>
          </a:xfrm>
          <a:prstGeom prst="rect">
            <a:avLst/>
          </a:prstGeom>
          <a:noFill/>
          <a:ln>
            <a:noFill/>
          </a:ln>
        </p:spPr>
        <p:txBody>
          <a:bodyPr lIns="91425" tIns="45700" rIns="91425" bIns="45700" anchor="t" anchorCtr="0">
            <a:noAutofit/>
          </a:bodyPr>
          <a:lstStyle/>
          <a:p>
            <a:pPr>
              <a:buSzPct val="25000"/>
            </a:pPr>
            <a:r>
              <a:rPr lang="en-US" sz="4400" dirty="0">
                <a:solidFill>
                  <a:schemeClr val="accent2">
                    <a:lumMod val="20000"/>
                    <a:lumOff val="80000"/>
                  </a:schemeClr>
                </a:solidFill>
                <a:latin typeface="Calibri"/>
                <a:ea typeface="Calibri"/>
                <a:cs typeface="Calibri"/>
                <a:sym typeface="Calibri"/>
              </a:rPr>
              <a:t>What does an “A” look like for you?</a:t>
            </a:r>
          </a:p>
        </p:txBody>
      </p:sp>
      <p:sp>
        <p:nvSpPr>
          <p:cNvPr id="6" name="Rectangle 5">
            <a:extLst>
              <a:ext uri="{FF2B5EF4-FFF2-40B4-BE49-F238E27FC236}">
                <a16:creationId xmlns:a16="http://schemas.microsoft.com/office/drawing/2014/main" id="{E5D02709-6223-4EC9-986E-861A9FF9FFB0}"/>
              </a:ext>
            </a:extLst>
          </p:cNvPr>
          <p:cNvSpPr/>
          <p:nvPr/>
        </p:nvSpPr>
        <p:spPr>
          <a:xfrm>
            <a:off x="2136774" y="1997706"/>
            <a:ext cx="7772400" cy="830997"/>
          </a:xfrm>
          <a:prstGeom prst="rect">
            <a:avLst/>
          </a:prstGeom>
        </p:spPr>
        <p:txBody>
          <a:bodyPr wrap="square">
            <a:spAutoFit/>
          </a:bodyPr>
          <a:lstStyle/>
          <a:p>
            <a:r>
              <a:rPr lang="en-US" sz="2400" dirty="0">
                <a:solidFill>
                  <a:schemeClr val="accent2">
                    <a:lumMod val="20000"/>
                    <a:lumOff val="80000"/>
                  </a:schemeClr>
                </a:solidFill>
                <a:latin typeface="Calibri" panose="020F0502020204030204" pitchFamily="34" charset="0"/>
                <a:cs typeface="Calibri" panose="020F0502020204030204" pitchFamily="34" charset="0"/>
              </a:rPr>
              <a:t>Post your goals on ELC by Thursday’s </a:t>
            </a:r>
            <a:r>
              <a:rPr lang="en-US" sz="2400" dirty="0" err="1">
                <a:solidFill>
                  <a:schemeClr val="accent2">
                    <a:lumMod val="20000"/>
                    <a:lumOff val="80000"/>
                  </a:schemeClr>
                </a:solidFill>
                <a:latin typeface="Calibri" panose="020F0502020204030204" pitchFamily="34" charset="0"/>
                <a:cs typeface="Calibri" panose="020F0502020204030204" pitchFamily="34" charset="0"/>
              </a:rPr>
              <a:t>classtime</a:t>
            </a:r>
            <a:r>
              <a:rPr lang="en-US" sz="2400" dirty="0">
                <a:solidFill>
                  <a:schemeClr val="accent2">
                    <a:lumMod val="20000"/>
                    <a:lumOff val="80000"/>
                  </a:schemeClr>
                </a:solidFill>
                <a:latin typeface="Calibri" panose="020F0502020204030204" pitchFamily="34" charset="0"/>
                <a:cs typeface="Calibri" panose="020F0502020204030204" pitchFamily="34" charset="0"/>
              </a:rPr>
              <a:t>. We’ll be reflecting back on these throughout the course.</a:t>
            </a:r>
          </a:p>
        </p:txBody>
      </p:sp>
    </p:spTree>
    <p:extLst>
      <p:ext uri="{BB962C8B-B14F-4D97-AF65-F5344CB8AC3E}">
        <p14:creationId xmlns:p14="http://schemas.microsoft.com/office/powerpoint/2010/main" val="23839642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51"/>
        <p:cNvGrpSpPr/>
        <p:nvPr/>
      </p:nvGrpSpPr>
      <p:grpSpPr>
        <a:xfrm>
          <a:off x="0" y="0"/>
          <a:ext cx="0" cy="0"/>
          <a:chOff x="0" y="0"/>
          <a:chExt cx="0" cy="0"/>
        </a:xfrm>
      </p:grpSpPr>
      <p:sp>
        <p:nvSpPr>
          <p:cNvPr id="253" name="Shape 253" descr="http://developer.r-project.org/Logo/Rlogo.svg"/>
          <p:cNvSpPr/>
          <p:nvPr/>
        </p:nvSpPr>
        <p:spPr>
          <a:xfrm>
            <a:off x="1679576" y="-144463"/>
            <a:ext cx="304799" cy="304801"/>
          </a:xfrm>
          <a:prstGeom prst="rect">
            <a:avLst/>
          </a:prstGeom>
          <a:noFill/>
          <a:ln>
            <a:noFill/>
          </a:ln>
        </p:spPr>
        <p:txBody>
          <a:bodyPr lIns="91425" tIns="45700" rIns="91425" bIns="45700" anchor="t" anchorCtr="0">
            <a:noAutofit/>
          </a:bodyPr>
          <a:lstStyle/>
          <a:p>
            <a:endParaRPr>
              <a:solidFill>
                <a:schemeClr val="accent2">
                  <a:lumMod val="20000"/>
                  <a:lumOff val="80000"/>
                </a:schemeClr>
              </a:solidFill>
              <a:latin typeface="Calibri"/>
              <a:ea typeface="Calibri"/>
              <a:cs typeface="Calibri"/>
              <a:sym typeface="Calibri"/>
            </a:endParaRPr>
          </a:p>
        </p:txBody>
      </p:sp>
      <p:sp>
        <p:nvSpPr>
          <p:cNvPr id="254" name="Shape 254" descr="http://developer.r-project.org/Logo/Rlogo.svg"/>
          <p:cNvSpPr/>
          <p:nvPr/>
        </p:nvSpPr>
        <p:spPr>
          <a:xfrm>
            <a:off x="1831976" y="7938"/>
            <a:ext cx="304799" cy="304801"/>
          </a:xfrm>
          <a:prstGeom prst="rect">
            <a:avLst/>
          </a:prstGeom>
          <a:noFill/>
          <a:ln>
            <a:noFill/>
          </a:ln>
        </p:spPr>
        <p:txBody>
          <a:bodyPr lIns="91425" tIns="45700" rIns="91425" bIns="45700" anchor="t" anchorCtr="0">
            <a:noAutofit/>
          </a:bodyPr>
          <a:lstStyle/>
          <a:p>
            <a:endParaRPr>
              <a:solidFill>
                <a:schemeClr val="accent2">
                  <a:lumMod val="20000"/>
                  <a:lumOff val="80000"/>
                </a:schemeClr>
              </a:solidFill>
              <a:latin typeface="Calibri"/>
              <a:ea typeface="Calibri"/>
              <a:cs typeface="Calibri"/>
              <a:sym typeface="Calibri"/>
            </a:endParaRPr>
          </a:p>
        </p:txBody>
      </p:sp>
      <p:sp>
        <p:nvSpPr>
          <p:cNvPr id="255" name="Shape 255" descr="http://developer.r-project.org/Logo/Rlogo.svg"/>
          <p:cNvSpPr/>
          <p:nvPr/>
        </p:nvSpPr>
        <p:spPr>
          <a:xfrm>
            <a:off x="1984376" y="160337"/>
            <a:ext cx="304799" cy="304801"/>
          </a:xfrm>
          <a:prstGeom prst="rect">
            <a:avLst/>
          </a:prstGeom>
          <a:noFill/>
          <a:ln>
            <a:noFill/>
          </a:ln>
        </p:spPr>
        <p:txBody>
          <a:bodyPr lIns="91425" tIns="45700" rIns="91425" bIns="45700" anchor="t" anchorCtr="0">
            <a:noAutofit/>
          </a:bodyPr>
          <a:lstStyle/>
          <a:p>
            <a:endParaRPr>
              <a:solidFill>
                <a:schemeClr val="accent2">
                  <a:lumMod val="20000"/>
                  <a:lumOff val="80000"/>
                </a:schemeClr>
              </a:solidFill>
              <a:latin typeface="Calibri"/>
              <a:ea typeface="Calibri"/>
              <a:cs typeface="Calibri"/>
              <a:sym typeface="Calibri"/>
            </a:endParaRPr>
          </a:p>
        </p:txBody>
      </p:sp>
      <p:sp>
        <p:nvSpPr>
          <p:cNvPr id="256" name="Shape 256" descr="http://developer.r-project.org/Logo/Rlogo.svg"/>
          <p:cNvSpPr/>
          <p:nvPr/>
        </p:nvSpPr>
        <p:spPr>
          <a:xfrm>
            <a:off x="2136776" y="312738"/>
            <a:ext cx="304799" cy="304801"/>
          </a:xfrm>
          <a:prstGeom prst="rect">
            <a:avLst/>
          </a:prstGeom>
          <a:noFill/>
          <a:ln>
            <a:noFill/>
          </a:ln>
        </p:spPr>
        <p:txBody>
          <a:bodyPr lIns="91425" tIns="45700" rIns="91425" bIns="45700" anchor="t" anchorCtr="0">
            <a:noAutofit/>
          </a:bodyPr>
          <a:lstStyle/>
          <a:p>
            <a:endParaRPr>
              <a:solidFill>
                <a:schemeClr val="accent2">
                  <a:lumMod val="20000"/>
                  <a:lumOff val="80000"/>
                </a:schemeClr>
              </a:solidFill>
              <a:latin typeface="Calibri"/>
              <a:ea typeface="Calibri"/>
              <a:cs typeface="Calibri"/>
              <a:sym typeface="Calibri"/>
            </a:endParaRPr>
          </a:p>
        </p:txBody>
      </p:sp>
      <p:sp>
        <p:nvSpPr>
          <p:cNvPr id="2" name="AutoShape 6" descr="Image result for r"/>
          <p:cNvSpPr>
            <a:spLocks noChangeAspect="1" noChangeArrowheads="1"/>
          </p:cNvSpPr>
          <p:nvPr/>
        </p:nvSpPr>
        <p:spPr bwMode="auto">
          <a:xfrm>
            <a:off x="2289175" y="4651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accent2">
                  <a:lumMod val="20000"/>
                  <a:lumOff val="80000"/>
                </a:schemeClr>
              </a:solidFill>
            </a:endParaRPr>
          </a:p>
        </p:txBody>
      </p:sp>
      <p:sp>
        <p:nvSpPr>
          <p:cNvPr id="8" name="Shape 208">
            <a:extLst>
              <a:ext uri="{FF2B5EF4-FFF2-40B4-BE49-F238E27FC236}">
                <a16:creationId xmlns:a16="http://schemas.microsoft.com/office/drawing/2014/main" id="{B5ED5A12-E140-4B27-8ED2-A376D55B0764}"/>
              </a:ext>
            </a:extLst>
          </p:cNvPr>
          <p:cNvSpPr txBox="1"/>
          <p:nvPr/>
        </p:nvSpPr>
        <p:spPr>
          <a:xfrm>
            <a:off x="1679575" y="232816"/>
            <a:ext cx="8680450" cy="769441"/>
          </a:xfrm>
          <a:prstGeom prst="rect">
            <a:avLst/>
          </a:prstGeom>
          <a:noFill/>
          <a:ln>
            <a:noFill/>
          </a:ln>
        </p:spPr>
        <p:txBody>
          <a:bodyPr lIns="91425" tIns="45700" rIns="91425" bIns="45700" anchor="t" anchorCtr="0">
            <a:noAutofit/>
          </a:bodyPr>
          <a:lstStyle/>
          <a:p>
            <a:pPr>
              <a:buSzPct val="25000"/>
            </a:pPr>
            <a:r>
              <a:rPr lang="en-US" sz="4400" dirty="0">
                <a:solidFill>
                  <a:schemeClr val="accent2">
                    <a:lumMod val="20000"/>
                    <a:lumOff val="80000"/>
                  </a:schemeClr>
                </a:solidFill>
                <a:latin typeface="Calibri"/>
                <a:ea typeface="Calibri"/>
                <a:cs typeface="Calibri"/>
                <a:sym typeface="Calibri"/>
              </a:rPr>
              <a:t>Next time: Getting started with R!</a:t>
            </a:r>
          </a:p>
        </p:txBody>
      </p:sp>
      <p:sp>
        <p:nvSpPr>
          <p:cNvPr id="6" name="Rectangle 5">
            <a:extLst>
              <a:ext uri="{FF2B5EF4-FFF2-40B4-BE49-F238E27FC236}">
                <a16:creationId xmlns:a16="http://schemas.microsoft.com/office/drawing/2014/main" id="{E5D02709-6223-4EC9-986E-861A9FF9FFB0}"/>
              </a:ext>
            </a:extLst>
          </p:cNvPr>
          <p:cNvSpPr/>
          <p:nvPr/>
        </p:nvSpPr>
        <p:spPr>
          <a:xfrm>
            <a:off x="2136774" y="1154657"/>
            <a:ext cx="7772400" cy="2246769"/>
          </a:xfrm>
          <a:prstGeom prst="rect">
            <a:avLst/>
          </a:prstGeom>
        </p:spPr>
        <p:txBody>
          <a:bodyPr wrap="square">
            <a:spAutoFit/>
          </a:bodyPr>
          <a:lstStyle/>
          <a:p>
            <a:pPr marL="342900" indent="-342900">
              <a:buFont typeface="Arial" panose="020B0604020202020204" pitchFamily="34" charset="0"/>
              <a:buChar char="•"/>
            </a:pPr>
            <a:r>
              <a:rPr lang="en-US" sz="2800" dirty="0">
                <a:solidFill>
                  <a:schemeClr val="accent2">
                    <a:lumMod val="20000"/>
                    <a:lumOff val="80000"/>
                  </a:schemeClr>
                </a:solidFill>
                <a:latin typeface="Calibri" panose="020F0502020204030204" pitchFamily="34" charset="0"/>
                <a:cs typeface="Calibri" panose="020F0502020204030204" pitchFamily="34" charset="0"/>
              </a:rPr>
              <a:t>Install R/</a:t>
            </a:r>
            <a:r>
              <a:rPr lang="en-US" sz="2800" dirty="0" err="1">
                <a:solidFill>
                  <a:schemeClr val="accent2">
                    <a:lumMod val="20000"/>
                    <a:lumOff val="80000"/>
                  </a:schemeClr>
                </a:solidFill>
                <a:latin typeface="Calibri" panose="020F0502020204030204" pitchFamily="34" charset="0"/>
                <a:cs typeface="Calibri" panose="020F0502020204030204" pitchFamily="34" charset="0"/>
              </a:rPr>
              <a:t>Rstudio</a:t>
            </a:r>
            <a:r>
              <a:rPr lang="en-US" sz="2800" dirty="0">
                <a:solidFill>
                  <a:schemeClr val="accent2">
                    <a:lumMod val="20000"/>
                    <a:lumOff val="80000"/>
                  </a:schemeClr>
                </a:solidFill>
                <a:latin typeface="Calibri" panose="020F0502020204030204" pitchFamily="34" charset="0"/>
                <a:cs typeface="Calibri" panose="020F0502020204030204" pitchFamily="34" charset="0"/>
              </a:rPr>
              <a:t>/Git BEFORE class</a:t>
            </a:r>
          </a:p>
          <a:p>
            <a:pPr marL="342900" indent="-342900">
              <a:buFont typeface="Arial" panose="020B0604020202020204" pitchFamily="34" charset="0"/>
              <a:buChar char="•"/>
            </a:pPr>
            <a:endParaRPr lang="en-US" sz="2800" dirty="0">
              <a:solidFill>
                <a:schemeClr val="accent2">
                  <a:lumMod val="20000"/>
                  <a:lumOff val="80000"/>
                </a:schemeClr>
              </a:solidFill>
              <a:latin typeface="Calibri" panose="020F0502020204030204" pitchFamily="34" charset="0"/>
              <a:cs typeface="Calibri" panose="020F0502020204030204" pitchFamily="34" charset="0"/>
            </a:endParaRPr>
          </a:p>
          <a:p>
            <a:r>
              <a:rPr lang="en-US" sz="2800" dirty="0">
                <a:solidFill>
                  <a:schemeClr val="accent2">
                    <a:lumMod val="20000"/>
                    <a:lumOff val="80000"/>
                  </a:schemeClr>
                </a:solidFill>
                <a:latin typeface="Calibri" panose="020F0502020204030204" pitchFamily="34" charset="0"/>
                <a:cs typeface="Calibri" panose="020F0502020204030204" pitchFamily="34" charset="0"/>
              </a:rPr>
              <a:t>What we will cover:</a:t>
            </a:r>
          </a:p>
          <a:p>
            <a:pPr marL="342900" indent="-342900">
              <a:buFont typeface="Arial" panose="020B0604020202020204" pitchFamily="34" charset="0"/>
              <a:buChar char="•"/>
            </a:pPr>
            <a:r>
              <a:rPr lang="en-US" sz="2800" dirty="0">
                <a:solidFill>
                  <a:schemeClr val="accent2">
                    <a:lumMod val="20000"/>
                    <a:lumOff val="80000"/>
                  </a:schemeClr>
                </a:solidFill>
                <a:latin typeface="Calibri" panose="020F0502020204030204" pitchFamily="34" charset="0"/>
                <a:cs typeface="Calibri" panose="020F0502020204030204" pitchFamily="34" charset="0"/>
              </a:rPr>
              <a:t>How to clone the course repository (“repo”)</a:t>
            </a:r>
          </a:p>
          <a:p>
            <a:pPr marL="342900" indent="-342900">
              <a:buFont typeface="Arial" panose="020B0604020202020204" pitchFamily="34" charset="0"/>
              <a:buChar char="•"/>
            </a:pPr>
            <a:r>
              <a:rPr lang="en-US" sz="2800" dirty="0">
                <a:solidFill>
                  <a:schemeClr val="accent2">
                    <a:lumMod val="20000"/>
                    <a:lumOff val="80000"/>
                  </a:schemeClr>
                </a:solidFill>
                <a:latin typeface="Calibri" panose="020F0502020204030204" pitchFamily="34" charset="0"/>
                <a:cs typeface="Calibri" panose="020F0502020204030204" pitchFamily="34" charset="0"/>
              </a:rPr>
              <a:t>Get started using data in R: Script S01-1</a:t>
            </a:r>
          </a:p>
        </p:txBody>
      </p:sp>
    </p:spTree>
    <p:extLst>
      <p:ext uri="{BB962C8B-B14F-4D97-AF65-F5344CB8AC3E}">
        <p14:creationId xmlns:p14="http://schemas.microsoft.com/office/powerpoint/2010/main" val="15732917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34"/>
        <p:cNvGrpSpPr/>
        <p:nvPr/>
      </p:nvGrpSpPr>
      <p:grpSpPr>
        <a:xfrm>
          <a:off x="0" y="0"/>
          <a:ext cx="0" cy="0"/>
          <a:chOff x="0" y="0"/>
          <a:chExt cx="0" cy="0"/>
        </a:xfrm>
      </p:grpSpPr>
      <p:sp>
        <p:nvSpPr>
          <p:cNvPr id="135" name="Shape 135"/>
          <p:cNvSpPr txBox="1"/>
          <p:nvPr/>
        </p:nvSpPr>
        <p:spPr>
          <a:xfrm>
            <a:off x="1946293" y="2334209"/>
            <a:ext cx="8299414" cy="707886"/>
          </a:xfrm>
          <a:prstGeom prst="rect">
            <a:avLst/>
          </a:prstGeom>
          <a:noFill/>
          <a:ln>
            <a:noFill/>
          </a:ln>
        </p:spPr>
        <p:txBody>
          <a:bodyPr lIns="91425" tIns="45700" rIns="91425" bIns="45700" anchor="t" anchorCtr="0">
            <a:noAutofit/>
          </a:bodyPr>
          <a:lstStyle/>
          <a:p>
            <a:pPr algn="ctr">
              <a:buSzPct val="25000"/>
            </a:pPr>
            <a:r>
              <a:rPr lang="en-US" sz="4000" b="1" dirty="0">
                <a:solidFill>
                  <a:schemeClr val="tx1">
                    <a:lumMod val="85000"/>
                  </a:schemeClr>
                </a:solidFill>
                <a:latin typeface="Calibri"/>
                <a:ea typeface="Calibri"/>
                <a:cs typeface="Calibri"/>
                <a:sym typeface="Calibri"/>
              </a:rPr>
              <a:t>What are the weaknesses of quantitative methods?</a:t>
            </a:r>
          </a:p>
        </p:txBody>
      </p:sp>
    </p:spTree>
    <p:extLst>
      <p:ext uri="{BB962C8B-B14F-4D97-AF65-F5344CB8AC3E}">
        <p14:creationId xmlns:p14="http://schemas.microsoft.com/office/powerpoint/2010/main" val="7862766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34"/>
        <p:cNvGrpSpPr/>
        <p:nvPr/>
      </p:nvGrpSpPr>
      <p:grpSpPr>
        <a:xfrm>
          <a:off x="0" y="0"/>
          <a:ext cx="0" cy="0"/>
          <a:chOff x="0" y="0"/>
          <a:chExt cx="0" cy="0"/>
        </a:xfrm>
      </p:grpSpPr>
      <p:sp>
        <p:nvSpPr>
          <p:cNvPr id="135" name="Shape 135"/>
          <p:cNvSpPr txBox="1"/>
          <p:nvPr/>
        </p:nvSpPr>
        <p:spPr>
          <a:xfrm>
            <a:off x="261027" y="76200"/>
            <a:ext cx="8299414" cy="707886"/>
          </a:xfrm>
          <a:prstGeom prst="rect">
            <a:avLst/>
          </a:prstGeom>
          <a:noFill/>
          <a:ln>
            <a:noFill/>
          </a:ln>
        </p:spPr>
        <p:txBody>
          <a:bodyPr lIns="91425" tIns="45700" rIns="91425" bIns="45700" anchor="t" anchorCtr="0">
            <a:noAutofit/>
          </a:bodyPr>
          <a:lstStyle/>
          <a:p>
            <a:pPr>
              <a:buSzPct val="25000"/>
            </a:pPr>
            <a:r>
              <a:rPr lang="en-US" sz="4000" b="1" dirty="0">
                <a:solidFill>
                  <a:schemeClr val="accent2">
                    <a:lumMod val="20000"/>
                    <a:lumOff val="80000"/>
                  </a:schemeClr>
                </a:solidFill>
                <a:latin typeface="Calibri"/>
                <a:ea typeface="Calibri"/>
                <a:cs typeface="Calibri"/>
                <a:sym typeface="Calibri"/>
              </a:rPr>
              <a:t>Weaknesses of quantitative methods</a:t>
            </a:r>
          </a:p>
        </p:txBody>
      </p:sp>
      <p:sp>
        <p:nvSpPr>
          <p:cNvPr id="136" name="Shape 136"/>
          <p:cNvSpPr txBox="1"/>
          <p:nvPr/>
        </p:nvSpPr>
        <p:spPr>
          <a:xfrm>
            <a:off x="873649" y="1104126"/>
            <a:ext cx="7547856" cy="3361786"/>
          </a:xfrm>
          <a:prstGeom prst="rect">
            <a:avLst/>
          </a:prstGeom>
          <a:noFill/>
          <a:ln>
            <a:noFill/>
          </a:ln>
        </p:spPr>
        <p:txBody>
          <a:bodyPr lIns="91425" tIns="45700" rIns="91425" bIns="45700" anchor="t" anchorCtr="0">
            <a:noAutofit/>
          </a:bodyPr>
          <a:lstStyle/>
          <a:p>
            <a:pPr>
              <a:buSzPct val="25000"/>
            </a:pPr>
            <a:r>
              <a:rPr lang="en-US" sz="3600" dirty="0">
                <a:solidFill>
                  <a:schemeClr val="accent2">
                    <a:lumMod val="20000"/>
                    <a:lumOff val="80000"/>
                  </a:schemeClr>
                </a:solidFill>
                <a:latin typeface="Calibri"/>
                <a:ea typeface="Calibri"/>
                <a:cs typeface="Calibri"/>
                <a:sym typeface="Calibri"/>
              </a:rPr>
              <a:t>Illusion of objectivity?</a:t>
            </a:r>
          </a:p>
          <a:p>
            <a:pPr>
              <a:buSzPct val="25000"/>
            </a:pPr>
            <a:r>
              <a:rPr lang="en-US" sz="3600" dirty="0">
                <a:solidFill>
                  <a:schemeClr val="accent2">
                    <a:lumMod val="20000"/>
                    <a:lumOff val="80000"/>
                  </a:schemeClr>
                </a:solidFill>
                <a:latin typeface="Calibri"/>
                <a:ea typeface="Calibri"/>
                <a:cs typeface="Calibri"/>
                <a:sym typeface="Calibri"/>
              </a:rPr>
              <a:t>Abstraction from everyday experience</a:t>
            </a:r>
          </a:p>
          <a:p>
            <a:pPr>
              <a:buSzPct val="25000"/>
            </a:pPr>
            <a:r>
              <a:rPr lang="en-US" sz="3600" dirty="0">
                <a:solidFill>
                  <a:schemeClr val="accent2">
                    <a:lumMod val="20000"/>
                    <a:lumOff val="80000"/>
                  </a:schemeClr>
                </a:solidFill>
                <a:latin typeface="Calibri"/>
                <a:ea typeface="Calibri"/>
                <a:cs typeface="Calibri"/>
                <a:sym typeface="Calibri"/>
              </a:rPr>
              <a:t>Necessity of calculable categories </a:t>
            </a:r>
            <a:br>
              <a:rPr lang="en-US" sz="3600" dirty="0">
                <a:solidFill>
                  <a:schemeClr val="accent2">
                    <a:lumMod val="20000"/>
                    <a:lumOff val="80000"/>
                  </a:schemeClr>
                </a:solidFill>
                <a:latin typeface="Calibri"/>
                <a:ea typeface="Calibri"/>
                <a:cs typeface="Calibri"/>
                <a:sym typeface="Calibri"/>
              </a:rPr>
            </a:br>
            <a:r>
              <a:rPr lang="en-US" sz="3600" dirty="0">
                <a:solidFill>
                  <a:schemeClr val="accent2">
                    <a:lumMod val="20000"/>
                    <a:lumOff val="80000"/>
                  </a:schemeClr>
                </a:solidFill>
                <a:latin typeface="Calibri"/>
                <a:ea typeface="Calibri"/>
                <a:cs typeface="Calibri"/>
                <a:sym typeface="Calibri"/>
              </a:rPr>
              <a:t>	(e.g., racial classification)</a:t>
            </a:r>
          </a:p>
          <a:p>
            <a:pPr>
              <a:buSzPct val="25000"/>
            </a:pPr>
            <a:r>
              <a:rPr lang="en-US" sz="3600" dirty="0">
                <a:solidFill>
                  <a:schemeClr val="accent2">
                    <a:lumMod val="20000"/>
                    <a:lumOff val="80000"/>
                  </a:schemeClr>
                </a:solidFill>
                <a:latin typeface="Calibri"/>
                <a:ea typeface="Calibri"/>
                <a:cs typeface="Calibri"/>
                <a:sym typeface="Calibri"/>
              </a:rPr>
              <a:t>A focus on associations rather than </a:t>
            </a:r>
          </a:p>
          <a:p>
            <a:pPr>
              <a:buSzPct val="25000"/>
            </a:pPr>
            <a:r>
              <a:rPr lang="en-US" sz="3600" dirty="0">
                <a:solidFill>
                  <a:schemeClr val="accent2">
                    <a:lumMod val="20000"/>
                    <a:lumOff val="80000"/>
                  </a:schemeClr>
                </a:solidFill>
                <a:latin typeface="Calibri"/>
                <a:ea typeface="Calibri"/>
                <a:cs typeface="Calibri"/>
                <a:sym typeface="Calibri"/>
              </a:rPr>
              <a:t>	underlying mechanisms</a:t>
            </a:r>
          </a:p>
        </p:txBody>
      </p:sp>
    </p:spTree>
    <p:extLst>
      <p:ext uri="{BB962C8B-B14F-4D97-AF65-F5344CB8AC3E}">
        <p14:creationId xmlns:p14="http://schemas.microsoft.com/office/powerpoint/2010/main" val="835344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6">
                                            <p:txEl>
                                              <p:pRg st="0" end="0"/>
                                            </p:txEl>
                                          </p:spTgt>
                                        </p:tgtEl>
                                        <p:attrNameLst>
                                          <p:attrName>style.visibility</p:attrName>
                                        </p:attrNameLst>
                                      </p:cBhvr>
                                      <p:to>
                                        <p:strVal val="visible"/>
                                      </p:to>
                                    </p:set>
                                    <p:animEffect transition="in" filter="fade">
                                      <p:cBhvr>
                                        <p:cTn id="7" dur="500"/>
                                        <p:tgtEl>
                                          <p:spTgt spid="136">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36">
                                            <p:txEl>
                                              <p:pRg st="1" end="1"/>
                                            </p:txEl>
                                          </p:spTgt>
                                        </p:tgtEl>
                                        <p:attrNameLst>
                                          <p:attrName>style.visibility</p:attrName>
                                        </p:attrNameLst>
                                      </p:cBhvr>
                                      <p:to>
                                        <p:strVal val="visible"/>
                                      </p:to>
                                    </p:set>
                                    <p:animEffect transition="in" filter="fade">
                                      <p:cBhvr>
                                        <p:cTn id="10" dur="500"/>
                                        <p:tgtEl>
                                          <p:spTgt spid="136">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36">
                                            <p:txEl>
                                              <p:pRg st="2" end="2"/>
                                            </p:txEl>
                                          </p:spTgt>
                                        </p:tgtEl>
                                        <p:attrNameLst>
                                          <p:attrName>style.visibility</p:attrName>
                                        </p:attrNameLst>
                                      </p:cBhvr>
                                      <p:to>
                                        <p:strVal val="visible"/>
                                      </p:to>
                                    </p:set>
                                    <p:animEffect transition="in" filter="fade">
                                      <p:cBhvr>
                                        <p:cTn id="13" dur="500"/>
                                        <p:tgtEl>
                                          <p:spTgt spid="136">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136">
                                            <p:txEl>
                                              <p:pRg st="3" end="3"/>
                                            </p:txEl>
                                          </p:spTgt>
                                        </p:tgtEl>
                                        <p:attrNameLst>
                                          <p:attrName>style.visibility</p:attrName>
                                        </p:attrNameLst>
                                      </p:cBhvr>
                                      <p:to>
                                        <p:strVal val="visible"/>
                                      </p:to>
                                    </p:set>
                                    <p:animEffect transition="in" filter="fade">
                                      <p:cBhvr>
                                        <p:cTn id="16" dur="500"/>
                                        <p:tgtEl>
                                          <p:spTgt spid="136">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136">
                                            <p:txEl>
                                              <p:pRg st="4" end="4"/>
                                            </p:txEl>
                                          </p:spTgt>
                                        </p:tgtEl>
                                        <p:attrNameLst>
                                          <p:attrName>style.visibility</p:attrName>
                                        </p:attrNameLst>
                                      </p:cBhvr>
                                      <p:to>
                                        <p:strVal val="visible"/>
                                      </p:to>
                                    </p:set>
                                    <p:animEffect transition="in" filter="fade">
                                      <p:cBhvr>
                                        <p:cTn id="19" dur="500"/>
                                        <p:tgtEl>
                                          <p:spTgt spid="13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34"/>
        <p:cNvGrpSpPr/>
        <p:nvPr/>
      </p:nvGrpSpPr>
      <p:grpSpPr>
        <a:xfrm>
          <a:off x="0" y="0"/>
          <a:ext cx="0" cy="0"/>
          <a:chOff x="0" y="0"/>
          <a:chExt cx="0" cy="0"/>
        </a:xfrm>
      </p:grpSpPr>
      <p:pic>
        <p:nvPicPr>
          <p:cNvPr id="3" name="Picture 2">
            <a:extLst>
              <a:ext uri="{FF2B5EF4-FFF2-40B4-BE49-F238E27FC236}">
                <a16:creationId xmlns:a16="http://schemas.microsoft.com/office/drawing/2014/main" id="{CABC6C74-0204-4255-8B94-EA600EA71D7D}"/>
              </a:ext>
            </a:extLst>
          </p:cNvPr>
          <p:cNvPicPr>
            <a:picLocks noChangeAspect="1"/>
          </p:cNvPicPr>
          <p:nvPr/>
        </p:nvPicPr>
        <p:blipFill>
          <a:blip r:embed="rId3"/>
          <a:stretch>
            <a:fillRect/>
          </a:stretch>
        </p:blipFill>
        <p:spPr>
          <a:xfrm>
            <a:off x="7339020" y="1"/>
            <a:ext cx="3328981" cy="5018615"/>
          </a:xfrm>
          <a:prstGeom prst="rect">
            <a:avLst/>
          </a:prstGeom>
        </p:spPr>
      </p:pic>
      <p:sp>
        <p:nvSpPr>
          <p:cNvPr id="4" name="Rectangle 3">
            <a:extLst>
              <a:ext uri="{FF2B5EF4-FFF2-40B4-BE49-F238E27FC236}">
                <a16:creationId xmlns:a16="http://schemas.microsoft.com/office/drawing/2014/main" id="{1C7980B3-A6D1-48A4-BFA3-793B236435CC}"/>
              </a:ext>
            </a:extLst>
          </p:cNvPr>
          <p:cNvSpPr/>
          <p:nvPr/>
        </p:nvSpPr>
        <p:spPr>
          <a:xfrm>
            <a:off x="346166" y="1"/>
            <a:ext cx="6962814" cy="6001643"/>
          </a:xfrm>
          <a:prstGeom prst="rect">
            <a:avLst/>
          </a:prstGeom>
        </p:spPr>
        <p:txBody>
          <a:bodyPr wrap="square">
            <a:spAutoFit/>
          </a:bodyPr>
          <a:lstStyle/>
          <a:p>
            <a:r>
              <a:rPr lang="en-US" sz="3200" dirty="0">
                <a:solidFill>
                  <a:schemeClr val="accent2">
                    <a:lumMod val="20000"/>
                    <a:lumOff val="80000"/>
                  </a:schemeClr>
                </a:solidFill>
                <a:latin typeface="Calibri" panose="020F0502020204030204" pitchFamily="34" charset="0"/>
                <a:cs typeface="Calibri" panose="020F0502020204030204" pitchFamily="34" charset="0"/>
              </a:rPr>
              <a:t>“Because most map users willingly tolerate white lies on maps, it's not difficult for maps also to tell more serious lies[….]Yet cartographers are not licensed, and many mapmakers competent in commercial art or the use of computer workstations have never studied cartography. Map users seldom, if ever, question these authorities, and they often fail to appreciate the map's power as a tool of deliberate falsification or subtle propaganda.”</a:t>
            </a:r>
          </a:p>
        </p:txBody>
      </p:sp>
    </p:spTree>
    <p:extLst>
      <p:ext uri="{BB962C8B-B14F-4D97-AF65-F5344CB8AC3E}">
        <p14:creationId xmlns:p14="http://schemas.microsoft.com/office/powerpoint/2010/main" val="3917734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52"/>
        <p:cNvGrpSpPr/>
        <p:nvPr/>
      </p:nvGrpSpPr>
      <p:grpSpPr>
        <a:xfrm>
          <a:off x="0" y="0"/>
          <a:ext cx="0" cy="0"/>
          <a:chOff x="0" y="0"/>
          <a:chExt cx="0" cy="0"/>
        </a:xfrm>
      </p:grpSpPr>
      <p:pic>
        <p:nvPicPr>
          <p:cNvPr id="153" name="Shape 153" descr="http://www.forwardmapworks.com/wordpress/wp-content/uploads/2012/03/Census_Bureau_Geographers_Cartographers.jpg"/>
          <p:cNvPicPr preferRelativeResize="0"/>
          <p:nvPr/>
        </p:nvPicPr>
        <p:blipFill rotWithShape="1">
          <a:blip r:embed="rId3">
            <a:alphaModFix/>
          </a:blip>
          <a:srcRect/>
          <a:stretch/>
        </p:blipFill>
        <p:spPr>
          <a:xfrm>
            <a:off x="1530531" y="24117"/>
            <a:ext cx="9144000" cy="6080127"/>
          </a:xfrm>
          <a:prstGeom prst="rect">
            <a:avLst/>
          </a:prstGeom>
          <a:noFill/>
          <a:ln>
            <a:noFill/>
          </a:ln>
        </p:spPr>
      </p:pic>
      <p:sp>
        <p:nvSpPr>
          <p:cNvPr id="154" name="Shape 154"/>
          <p:cNvSpPr txBox="1">
            <a:spLocks noGrp="1"/>
          </p:cNvSpPr>
          <p:nvPr>
            <p:ph type="ctrTitle"/>
          </p:nvPr>
        </p:nvSpPr>
        <p:spPr>
          <a:xfrm>
            <a:off x="2749732" y="6104244"/>
            <a:ext cx="6934199" cy="760287"/>
          </a:xfrm>
          <a:prstGeom prst="rect">
            <a:avLst/>
          </a:prstGeom>
          <a:noFill/>
          <a:ln>
            <a:noFill/>
          </a:ln>
        </p:spPr>
        <p:txBody>
          <a:bodyPr vert="horz" lIns="91425" tIns="45700" rIns="91425" bIns="45700" rtlCol="0" anchor="ctr" anchorCtr="0">
            <a:noAutofit/>
          </a:bodyPr>
          <a:lstStyle/>
          <a:p>
            <a:pPr>
              <a:spcBef>
                <a:spcPts val="0"/>
              </a:spcBef>
              <a:buClr>
                <a:srgbClr val="FFFF66"/>
              </a:buClr>
              <a:buSzPct val="25000"/>
            </a:pPr>
            <a:r>
              <a:rPr lang="en-US" sz="3959">
                <a:solidFill>
                  <a:schemeClr val="accent2">
                    <a:lumMod val="20000"/>
                    <a:lumOff val="80000"/>
                  </a:schemeClr>
                </a:solidFill>
                <a:latin typeface="Calibri"/>
                <a:ea typeface="Calibri"/>
                <a:cs typeface="Calibri"/>
                <a:sym typeface="Calibri"/>
              </a:rPr>
              <a:t>Statistics in Geography</a:t>
            </a:r>
          </a:p>
        </p:txBody>
      </p:sp>
      <p:sp>
        <p:nvSpPr>
          <p:cNvPr id="155" name="Shape 155"/>
          <p:cNvSpPr txBox="1"/>
          <p:nvPr/>
        </p:nvSpPr>
        <p:spPr>
          <a:xfrm>
            <a:off x="1516855" y="5797731"/>
            <a:ext cx="2058577" cy="246220"/>
          </a:xfrm>
          <a:prstGeom prst="rect">
            <a:avLst/>
          </a:prstGeom>
          <a:noFill/>
          <a:ln>
            <a:noFill/>
          </a:ln>
        </p:spPr>
        <p:txBody>
          <a:bodyPr lIns="91425" tIns="45700" rIns="91425" bIns="45700" anchor="t" anchorCtr="0">
            <a:noAutofit/>
          </a:bodyPr>
          <a:lstStyle/>
          <a:p>
            <a:pPr>
              <a:buSzPct val="25000"/>
            </a:pPr>
            <a:r>
              <a:rPr lang="en-US" sz="1000">
                <a:solidFill>
                  <a:schemeClr val="accent2">
                    <a:lumMod val="20000"/>
                    <a:lumOff val="80000"/>
                  </a:schemeClr>
                </a:solidFill>
                <a:latin typeface="Calibri"/>
                <a:ea typeface="Calibri"/>
                <a:cs typeface="Calibri"/>
                <a:sym typeface="Calibri"/>
              </a:rPr>
              <a:t>http://blog.forwardmapworks.com/</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60"/>
        <p:cNvGrpSpPr/>
        <p:nvPr/>
      </p:nvGrpSpPr>
      <p:grpSpPr>
        <a:xfrm>
          <a:off x="0" y="0"/>
          <a:ext cx="0" cy="0"/>
          <a:chOff x="0" y="0"/>
          <a:chExt cx="0" cy="0"/>
        </a:xfrm>
      </p:grpSpPr>
      <p:sp>
        <p:nvSpPr>
          <p:cNvPr id="161" name="Shape 161"/>
          <p:cNvSpPr txBox="1"/>
          <p:nvPr/>
        </p:nvSpPr>
        <p:spPr>
          <a:xfrm>
            <a:off x="2438401" y="2133600"/>
            <a:ext cx="7291907" cy="1569660"/>
          </a:xfrm>
          <a:prstGeom prst="rect">
            <a:avLst/>
          </a:prstGeom>
          <a:noFill/>
          <a:ln>
            <a:noFill/>
          </a:ln>
        </p:spPr>
        <p:txBody>
          <a:bodyPr lIns="91425" tIns="45700" rIns="91425" bIns="45700" anchor="t" anchorCtr="0">
            <a:noAutofit/>
          </a:bodyPr>
          <a:lstStyle/>
          <a:p>
            <a:pPr>
              <a:buSzPct val="25000"/>
            </a:pPr>
            <a:r>
              <a:rPr lang="en-US" sz="4800" dirty="0">
                <a:solidFill>
                  <a:schemeClr val="accent2">
                    <a:lumMod val="20000"/>
                    <a:lumOff val="80000"/>
                  </a:schemeClr>
                </a:solidFill>
                <a:latin typeface="Calibri"/>
                <a:ea typeface="Calibri"/>
                <a:cs typeface="Calibri"/>
                <a:sym typeface="Calibri"/>
              </a:rPr>
              <a:t>What’s distinctive about statistics in geography?</a:t>
            </a:r>
          </a:p>
        </p:txBody>
      </p:sp>
    </p:spTree>
    <p:extLst>
      <p:ext uri="{BB962C8B-B14F-4D97-AF65-F5344CB8AC3E}">
        <p14:creationId xmlns:p14="http://schemas.microsoft.com/office/powerpoint/2010/main" val="27494165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74"/>
        <p:cNvGrpSpPr/>
        <p:nvPr/>
      </p:nvGrpSpPr>
      <p:grpSpPr>
        <a:xfrm>
          <a:off x="0" y="0"/>
          <a:ext cx="0" cy="0"/>
          <a:chOff x="0" y="0"/>
          <a:chExt cx="0" cy="0"/>
        </a:xfrm>
      </p:grpSpPr>
      <p:sp>
        <p:nvSpPr>
          <p:cNvPr id="175" name="Shape 175"/>
          <p:cNvSpPr txBox="1"/>
          <p:nvPr/>
        </p:nvSpPr>
        <p:spPr>
          <a:xfrm>
            <a:off x="9460618" y="6400801"/>
            <a:ext cx="1207381" cy="261609"/>
          </a:xfrm>
          <a:prstGeom prst="rect">
            <a:avLst/>
          </a:prstGeom>
          <a:noFill/>
          <a:ln>
            <a:noFill/>
          </a:ln>
        </p:spPr>
        <p:txBody>
          <a:bodyPr lIns="91425" tIns="45700" rIns="91425" bIns="45700" anchor="t" anchorCtr="0">
            <a:noAutofit/>
          </a:bodyPr>
          <a:lstStyle/>
          <a:p>
            <a:pPr>
              <a:buSzPct val="25000"/>
            </a:pPr>
            <a:r>
              <a:rPr lang="en-US" sz="1100">
                <a:solidFill>
                  <a:schemeClr val="accent2">
                    <a:lumMod val="20000"/>
                    <a:lumOff val="80000"/>
                  </a:schemeClr>
                </a:solidFill>
                <a:latin typeface="Calibri"/>
                <a:ea typeface="Calibri"/>
                <a:cs typeface="Calibri"/>
                <a:sym typeface="Calibri"/>
              </a:rPr>
              <a:t>3dgolfcourse.com</a:t>
            </a:r>
          </a:p>
        </p:txBody>
      </p:sp>
      <p:pic>
        <p:nvPicPr>
          <p:cNvPr id="176" name="Shape 176" descr="http://www.3dgolfcourse.com/wp-content/uploads/2010/02/willow_creek_lidar_2_sm.jpg"/>
          <p:cNvPicPr preferRelativeResize="0"/>
          <p:nvPr/>
        </p:nvPicPr>
        <p:blipFill rotWithShape="1">
          <a:blip r:embed="rId3">
            <a:alphaModFix/>
          </a:blip>
          <a:srcRect/>
          <a:stretch/>
        </p:blipFill>
        <p:spPr>
          <a:xfrm>
            <a:off x="5715000" y="3385439"/>
            <a:ext cx="4724400" cy="3062986"/>
          </a:xfrm>
          <a:prstGeom prst="rect">
            <a:avLst/>
          </a:prstGeom>
          <a:noFill/>
          <a:ln>
            <a:noFill/>
          </a:ln>
        </p:spPr>
      </p:pic>
      <p:pic>
        <p:nvPicPr>
          <p:cNvPr id="177" name="Shape 177" descr="http://www.nass.usda.gov/research/atlas02/Crops/Hay%20and%20Forage%20Crops%20Harvested/Forage%20-%20Land%20Used%20for%20All%20Hay%20and%20All%20Haylage,%20Grass%20Silage,%20and%20Greenchop,%20Harvested%20Acres%202002-choropleth%20map.gif"/>
          <p:cNvPicPr preferRelativeResize="0"/>
          <p:nvPr/>
        </p:nvPicPr>
        <p:blipFill rotWithShape="1">
          <a:blip r:embed="rId4">
            <a:alphaModFix/>
          </a:blip>
          <a:srcRect/>
          <a:stretch/>
        </p:blipFill>
        <p:spPr>
          <a:xfrm>
            <a:off x="1752600" y="1130744"/>
            <a:ext cx="4899772" cy="3786188"/>
          </a:xfrm>
          <a:prstGeom prst="rect">
            <a:avLst/>
          </a:prstGeom>
          <a:noFill/>
          <a:ln>
            <a:noFill/>
          </a:ln>
        </p:spPr>
      </p:pic>
      <p:sp>
        <p:nvSpPr>
          <p:cNvPr id="178" name="Shape 178"/>
          <p:cNvSpPr txBox="1"/>
          <p:nvPr/>
        </p:nvSpPr>
        <p:spPr>
          <a:xfrm>
            <a:off x="1752601" y="86379"/>
            <a:ext cx="8453761" cy="707886"/>
          </a:xfrm>
          <a:prstGeom prst="rect">
            <a:avLst/>
          </a:prstGeom>
          <a:noFill/>
          <a:ln>
            <a:noFill/>
          </a:ln>
        </p:spPr>
        <p:txBody>
          <a:bodyPr lIns="91425" tIns="45700" rIns="91425" bIns="45700" anchor="t" anchorCtr="0">
            <a:noAutofit/>
          </a:bodyPr>
          <a:lstStyle/>
          <a:p>
            <a:pPr>
              <a:buSzPct val="25000"/>
            </a:pPr>
            <a:r>
              <a:rPr lang="en-US" sz="4000" dirty="0">
                <a:solidFill>
                  <a:schemeClr val="accent2">
                    <a:lumMod val="20000"/>
                    <a:lumOff val="80000"/>
                  </a:schemeClr>
                </a:solidFill>
                <a:latin typeface="Calibri"/>
                <a:ea typeface="Calibri"/>
                <a:cs typeface="Calibri"/>
                <a:sym typeface="Calibri"/>
              </a:rPr>
              <a:t>1. Data formats and creation methods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66"/>
        <p:cNvGrpSpPr/>
        <p:nvPr/>
      </p:nvGrpSpPr>
      <p:grpSpPr>
        <a:xfrm>
          <a:off x="0" y="0"/>
          <a:ext cx="0" cy="0"/>
          <a:chOff x="0" y="0"/>
          <a:chExt cx="0" cy="0"/>
        </a:xfrm>
      </p:grpSpPr>
      <p:sp>
        <p:nvSpPr>
          <p:cNvPr id="167" name="Shape 167"/>
          <p:cNvSpPr txBox="1"/>
          <p:nvPr/>
        </p:nvSpPr>
        <p:spPr>
          <a:xfrm>
            <a:off x="1699694" y="76200"/>
            <a:ext cx="6917565" cy="707886"/>
          </a:xfrm>
          <a:prstGeom prst="rect">
            <a:avLst/>
          </a:prstGeom>
          <a:noFill/>
          <a:ln>
            <a:noFill/>
          </a:ln>
        </p:spPr>
        <p:txBody>
          <a:bodyPr lIns="91425" tIns="45700" rIns="91425" bIns="45700" anchor="t" anchorCtr="0">
            <a:noAutofit/>
          </a:bodyPr>
          <a:lstStyle/>
          <a:p>
            <a:pPr>
              <a:buSzPct val="25000"/>
            </a:pPr>
            <a:r>
              <a:rPr lang="en-US" sz="4000" dirty="0">
                <a:solidFill>
                  <a:schemeClr val="accent2">
                    <a:lumMod val="20000"/>
                    <a:lumOff val="80000"/>
                  </a:schemeClr>
                </a:solidFill>
                <a:latin typeface="Calibri"/>
                <a:ea typeface="Calibri"/>
                <a:cs typeface="Calibri"/>
                <a:sym typeface="Calibri"/>
              </a:rPr>
              <a:t>2. Methods of analysis</a:t>
            </a:r>
          </a:p>
        </p:txBody>
      </p:sp>
      <p:pic>
        <p:nvPicPr>
          <p:cNvPr id="168" name="Shape 168"/>
          <p:cNvPicPr preferRelativeResize="0"/>
          <p:nvPr/>
        </p:nvPicPr>
        <p:blipFill rotWithShape="1">
          <a:blip r:embed="rId3">
            <a:alphaModFix/>
          </a:blip>
          <a:srcRect/>
          <a:stretch/>
        </p:blipFill>
        <p:spPr>
          <a:xfrm>
            <a:off x="5389527" y="3200401"/>
            <a:ext cx="4916523" cy="3260539"/>
          </a:xfrm>
          <a:prstGeom prst="rect">
            <a:avLst/>
          </a:prstGeom>
          <a:noFill/>
          <a:ln>
            <a:noFill/>
          </a:ln>
        </p:spPr>
      </p:pic>
      <p:sp>
        <p:nvSpPr>
          <p:cNvPr id="169" name="Shape 169"/>
          <p:cNvSpPr txBox="1"/>
          <p:nvPr/>
        </p:nvSpPr>
        <p:spPr>
          <a:xfrm>
            <a:off x="2362201" y="914401"/>
            <a:ext cx="5144165" cy="1938991"/>
          </a:xfrm>
          <a:prstGeom prst="rect">
            <a:avLst/>
          </a:prstGeom>
          <a:noFill/>
          <a:ln>
            <a:noFill/>
          </a:ln>
        </p:spPr>
        <p:txBody>
          <a:bodyPr lIns="91425" tIns="45700" rIns="91425" bIns="45700" anchor="t" anchorCtr="0">
            <a:noAutofit/>
          </a:bodyPr>
          <a:lstStyle/>
          <a:p>
            <a:pPr>
              <a:buClr>
                <a:srgbClr val="FFFF66"/>
              </a:buClr>
              <a:buSzPct val="100000"/>
            </a:pPr>
            <a:r>
              <a:rPr lang="en-US" sz="4000" dirty="0">
                <a:solidFill>
                  <a:schemeClr val="accent2">
                    <a:lumMod val="20000"/>
                    <a:lumOff val="80000"/>
                  </a:schemeClr>
                </a:solidFill>
                <a:latin typeface="Calibri"/>
                <a:ea typeface="Calibri"/>
                <a:cs typeface="Calibri"/>
                <a:sym typeface="Calibri"/>
              </a:rPr>
              <a:t>Spatial clustering</a:t>
            </a:r>
          </a:p>
          <a:p>
            <a:pPr>
              <a:buClr>
                <a:srgbClr val="FFFF66"/>
              </a:buClr>
              <a:buSzPct val="100000"/>
            </a:pPr>
            <a:r>
              <a:rPr lang="en-US" sz="4000" dirty="0">
                <a:solidFill>
                  <a:schemeClr val="accent2">
                    <a:lumMod val="20000"/>
                    <a:lumOff val="80000"/>
                  </a:schemeClr>
                </a:solidFill>
                <a:latin typeface="Calibri"/>
                <a:ea typeface="Calibri"/>
                <a:cs typeface="Calibri"/>
                <a:sym typeface="Calibri"/>
              </a:rPr>
              <a:t>Spatial lag/influence</a:t>
            </a:r>
          </a:p>
          <a:p>
            <a:pPr>
              <a:buClr>
                <a:srgbClr val="FFFF66"/>
              </a:buClr>
              <a:buSzPct val="100000"/>
            </a:pPr>
            <a:r>
              <a:rPr lang="en-US" sz="4000" dirty="0">
                <a:solidFill>
                  <a:schemeClr val="accent2">
                    <a:lumMod val="20000"/>
                    <a:lumOff val="80000"/>
                  </a:schemeClr>
                </a:solidFill>
                <a:latin typeface="Calibri"/>
                <a:ea typeface="Calibri"/>
                <a:cs typeface="Calibri"/>
                <a:sym typeface="Calibri"/>
              </a:rPr>
              <a:t>Space/time geography</a:t>
            </a:r>
          </a:p>
        </p:txBody>
      </p: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
  <a:themeElements>
    <a:clrScheme name="Slate">
      <a:dk1>
        <a:sysClr val="windowText" lastClr="000000"/>
      </a:dk1>
      <a:lt1>
        <a:sysClr val="window" lastClr="FFFFFF"/>
      </a:lt1>
      <a:dk2>
        <a:srgbClr val="212123"/>
      </a:dk2>
      <a:lt2>
        <a:srgbClr val="DADADA"/>
      </a:lt2>
      <a:accent1>
        <a:srgbClr val="BC451B"/>
      </a:accent1>
      <a:accent2>
        <a:srgbClr val="D3BA68"/>
      </a:accent2>
      <a:accent3>
        <a:srgbClr val="BB8640"/>
      </a:accent3>
      <a:accent4>
        <a:srgbClr val="AD9277"/>
      </a:accent4>
      <a:accent5>
        <a:srgbClr val="A55A43"/>
      </a:accent5>
      <a:accent6>
        <a:srgbClr val="AD9D7B"/>
      </a:accent6>
      <a:hlink>
        <a:srgbClr val="E98052"/>
      </a:hlink>
      <a:folHlink>
        <a:srgbClr val="F4B69B"/>
      </a:folHlink>
    </a:clrScheme>
    <a:fontScheme name="Slate">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3F2DE9A5-64E6-437C-A389-CC4477E817E8}"/>
    </a:ext>
  </a:ext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TM04033929[[fn=Slate]]</Template>
  <TotalTime>234</TotalTime>
  <Words>2442</Words>
  <Application>Microsoft Office PowerPoint</Application>
  <PresentationFormat>Widescreen</PresentationFormat>
  <Paragraphs>263</Paragraphs>
  <Slides>27</Slides>
  <Notes>27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27</vt:i4>
      </vt:variant>
    </vt:vector>
  </HeadingPairs>
  <TitlesOfParts>
    <vt:vector size="32" baseType="lpstr">
      <vt:lpstr>Arial</vt:lpstr>
      <vt:lpstr>Calibri</vt:lpstr>
      <vt:lpstr>Calisto MT</vt:lpstr>
      <vt:lpstr>Wingdings 2</vt:lpstr>
      <vt:lpstr>Slate</vt:lpstr>
      <vt:lpstr>Numbers: What are they good for?</vt:lpstr>
      <vt:lpstr>What are the main strengths of quantitative research/statistics?</vt:lpstr>
      <vt:lpstr>PowerPoint Presentation</vt:lpstr>
      <vt:lpstr>PowerPoint Presentation</vt:lpstr>
      <vt:lpstr>PowerPoint Presentation</vt:lpstr>
      <vt:lpstr>Statistics in Geography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Numbers: What are they good for?</dc:title>
  <dc:creator>Gerald Shannon</dc:creator>
  <cp:lastModifiedBy>Jerry Shannon</cp:lastModifiedBy>
  <cp:revision>44</cp:revision>
  <dcterms:modified xsi:type="dcterms:W3CDTF">2024-08-15T19:36:26Z</dcterms:modified>
</cp:coreProperties>
</file>